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761"/>
  </p:normalViewPr>
  <p:slideViewPr>
    <p:cSldViewPr>
      <p:cViewPr varScale="1">
        <p:scale>
          <a:sx n="97" d="100"/>
          <a:sy n="97" d="100"/>
        </p:scale>
        <p:origin x="-114" y="-738"/>
      </p:cViewPr>
      <p:guideLst>
        <p:guide orient="horz" pos="16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5C7F67-9B23-495F-AA0B-A39C9DD17D94}" type="doc">
      <dgm:prSet loTypeId="urn:microsoft.com/office/officeart/2005/8/layout/hProcess9" loCatId="process" qsTypeId="urn:microsoft.com/office/officeart/2005/8/quickstyle/simple1" qsCatId="simple" csTypeId="urn:microsoft.com/office/officeart/2005/8/colors/accent2_2" csCatId="accent2" phldr="1"/>
      <dgm:spPr/>
    </dgm:pt>
    <dgm:pt modelId="{784F555E-C1BE-4EB4-B4D3-F6BA94A98C07}">
      <dgm:prSet phldrT="[텍스트]"/>
      <dgm:spPr/>
      <dgm:t>
        <a:bodyPr/>
        <a:lstStyle/>
        <a:p>
          <a:pPr latinLnBrk="1"/>
          <a:r>
            <a:rPr lang="en-US" altLang="ko-KR" dirty="0" smtClean="0"/>
            <a:t>STEP 01.</a:t>
          </a:r>
          <a:r>
            <a:rPr lang="ko-KR" altLang="en-US" dirty="0" smtClean="0"/>
            <a:t> </a:t>
          </a:r>
          <a:endParaRPr lang="en-US" altLang="ko-KR" dirty="0" smtClean="0"/>
        </a:p>
        <a:p>
          <a:pPr latinLnBrk="1"/>
          <a:r>
            <a:rPr lang="ko-KR" altLang="en-US" dirty="0" smtClean="0"/>
            <a:t>분석</a:t>
          </a:r>
          <a:endParaRPr lang="en-US" altLang="ko-KR" dirty="0" smtClean="0"/>
        </a:p>
      </dgm:t>
    </dgm:pt>
    <dgm:pt modelId="{B87AAB2E-EB1E-418E-B98D-0101E4B701DE}" type="parTrans" cxnId="{2B67BE3C-B8A5-4DAC-9783-FEF4CC2E6701}">
      <dgm:prSet/>
      <dgm:spPr/>
      <dgm:t>
        <a:bodyPr/>
        <a:lstStyle/>
        <a:p>
          <a:pPr latinLnBrk="1"/>
          <a:endParaRPr lang="ko-KR" altLang="en-US"/>
        </a:p>
      </dgm:t>
    </dgm:pt>
    <dgm:pt modelId="{B2A58EDF-EAEB-45FE-A8C3-2648B1C79C39}" type="sibTrans" cxnId="{2B67BE3C-B8A5-4DAC-9783-FEF4CC2E6701}">
      <dgm:prSet/>
      <dgm:spPr/>
      <dgm:t>
        <a:bodyPr/>
        <a:lstStyle/>
        <a:p>
          <a:pPr latinLnBrk="1"/>
          <a:endParaRPr lang="ko-KR" altLang="en-US"/>
        </a:p>
      </dgm:t>
    </dgm:pt>
    <dgm:pt modelId="{B04C4542-F67E-4DA2-80D3-EC911DF97322}">
      <dgm:prSet phldrT="[텍스트]"/>
      <dgm:spPr/>
      <dgm:t>
        <a:bodyPr/>
        <a:lstStyle/>
        <a:p>
          <a:pPr latinLnBrk="1"/>
          <a:r>
            <a:rPr lang="en-US" altLang="ko-KR" dirty="0" smtClean="0"/>
            <a:t>STEP 02.</a:t>
          </a:r>
          <a:r>
            <a:rPr lang="ko-KR" altLang="en-US" dirty="0" smtClean="0"/>
            <a:t> </a:t>
          </a:r>
          <a:endParaRPr lang="en-US" altLang="ko-KR" dirty="0" smtClean="0"/>
        </a:p>
        <a:p>
          <a:pPr latinLnBrk="1"/>
          <a:r>
            <a:rPr lang="ko-KR" altLang="en-US" dirty="0" smtClean="0"/>
            <a:t>기획</a:t>
          </a:r>
          <a:endParaRPr lang="ko-KR" altLang="en-US" dirty="0"/>
        </a:p>
      </dgm:t>
    </dgm:pt>
    <dgm:pt modelId="{BA6D81C4-D2CA-4F68-846C-52935FE4DD6C}" type="parTrans" cxnId="{2C0DDD6B-E336-4DC8-8A77-4E1F6CE9B723}">
      <dgm:prSet/>
      <dgm:spPr/>
      <dgm:t>
        <a:bodyPr/>
        <a:lstStyle/>
        <a:p>
          <a:pPr latinLnBrk="1"/>
          <a:endParaRPr lang="ko-KR" altLang="en-US"/>
        </a:p>
      </dgm:t>
    </dgm:pt>
    <dgm:pt modelId="{B0AB76D3-935F-4E1F-AAAF-41A83227A282}" type="sibTrans" cxnId="{2C0DDD6B-E336-4DC8-8A77-4E1F6CE9B723}">
      <dgm:prSet/>
      <dgm:spPr/>
      <dgm:t>
        <a:bodyPr/>
        <a:lstStyle/>
        <a:p>
          <a:pPr latinLnBrk="1"/>
          <a:endParaRPr lang="ko-KR" altLang="en-US"/>
        </a:p>
      </dgm:t>
    </dgm:pt>
    <dgm:pt modelId="{2C60C856-1841-4CF5-A873-0E147BCC2A6B}">
      <dgm:prSet phldrT="[텍스트]"/>
      <dgm:spPr/>
      <dgm:t>
        <a:bodyPr/>
        <a:lstStyle/>
        <a:p>
          <a:pPr latinLnBrk="1"/>
          <a:r>
            <a:rPr lang="en-US" altLang="ko-KR" dirty="0" smtClean="0"/>
            <a:t>STEP 03.</a:t>
          </a:r>
          <a:r>
            <a:rPr lang="ko-KR" altLang="en-US" dirty="0" smtClean="0"/>
            <a:t> </a:t>
          </a:r>
          <a:endParaRPr lang="en-US" altLang="ko-KR" dirty="0" smtClean="0"/>
        </a:p>
        <a:p>
          <a:pPr latinLnBrk="1"/>
          <a:r>
            <a:rPr lang="ko-KR" altLang="en-US" dirty="0" smtClean="0"/>
            <a:t>출제</a:t>
          </a:r>
          <a:endParaRPr lang="ko-KR" altLang="en-US" dirty="0"/>
        </a:p>
      </dgm:t>
    </dgm:pt>
    <dgm:pt modelId="{F1D16731-40D8-42DC-A242-81DF722E7854}" type="parTrans" cxnId="{3D98D8BE-4597-45AA-9E69-4355CB861A61}">
      <dgm:prSet/>
      <dgm:spPr/>
      <dgm:t>
        <a:bodyPr/>
        <a:lstStyle/>
        <a:p>
          <a:pPr latinLnBrk="1"/>
          <a:endParaRPr lang="ko-KR" altLang="en-US"/>
        </a:p>
      </dgm:t>
    </dgm:pt>
    <dgm:pt modelId="{2C288A6A-2D67-48B5-BA6C-C033A9B2F22C}" type="sibTrans" cxnId="{3D98D8BE-4597-45AA-9E69-4355CB861A61}">
      <dgm:prSet/>
      <dgm:spPr/>
      <dgm:t>
        <a:bodyPr/>
        <a:lstStyle/>
        <a:p>
          <a:pPr latinLnBrk="1"/>
          <a:endParaRPr lang="ko-KR" altLang="en-US"/>
        </a:p>
      </dgm:t>
    </dgm:pt>
    <dgm:pt modelId="{120182D9-38DF-4650-96B2-22682CDAE9EF}">
      <dgm:prSet phldrT="[텍스트]"/>
      <dgm:spPr/>
      <dgm:t>
        <a:bodyPr/>
        <a:lstStyle/>
        <a:p>
          <a:pPr latinLnBrk="1"/>
          <a:r>
            <a:rPr lang="en-US" altLang="ko-KR" dirty="0" smtClean="0"/>
            <a:t>STEP 04.</a:t>
          </a:r>
        </a:p>
        <a:p>
          <a:pPr latinLnBrk="1"/>
          <a:r>
            <a:rPr lang="ko-KR" altLang="en-US" dirty="0" smtClean="0"/>
            <a:t>검토</a:t>
          </a:r>
          <a:endParaRPr lang="ko-KR" altLang="en-US" dirty="0"/>
        </a:p>
      </dgm:t>
    </dgm:pt>
    <dgm:pt modelId="{4DA3E5F7-5E8A-4B44-A7BD-19038447C16C}" type="parTrans" cxnId="{DD7CD6B5-4613-4A6D-A26B-FA74CA05E1F3}">
      <dgm:prSet/>
      <dgm:spPr/>
      <dgm:t>
        <a:bodyPr/>
        <a:lstStyle/>
        <a:p>
          <a:pPr latinLnBrk="1"/>
          <a:endParaRPr lang="ko-KR" altLang="en-US"/>
        </a:p>
      </dgm:t>
    </dgm:pt>
    <dgm:pt modelId="{9ADBF378-43DF-4072-9C7C-A55107229B69}" type="sibTrans" cxnId="{DD7CD6B5-4613-4A6D-A26B-FA74CA05E1F3}">
      <dgm:prSet/>
      <dgm:spPr/>
      <dgm:t>
        <a:bodyPr/>
        <a:lstStyle/>
        <a:p>
          <a:pPr latinLnBrk="1"/>
          <a:endParaRPr lang="ko-KR" altLang="en-US"/>
        </a:p>
      </dgm:t>
    </dgm:pt>
    <dgm:pt modelId="{A2683466-40C7-4747-9D0D-6307185499A1}">
      <dgm:prSet phldrT="[텍스트]"/>
      <dgm:spPr/>
      <dgm:t>
        <a:bodyPr/>
        <a:lstStyle/>
        <a:p>
          <a:pPr latinLnBrk="1"/>
          <a:r>
            <a:rPr lang="en-US" altLang="ko-KR" dirty="0" smtClean="0"/>
            <a:t>STEP 05.</a:t>
          </a:r>
        </a:p>
        <a:p>
          <a:pPr latinLnBrk="1"/>
          <a:r>
            <a:rPr lang="ko-KR" altLang="en-US" dirty="0" smtClean="0"/>
            <a:t>감수</a:t>
          </a:r>
          <a:endParaRPr lang="ko-KR" altLang="en-US" dirty="0"/>
        </a:p>
      </dgm:t>
    </dgm:pt>
    <dgm:pt modelId="{634DD6F8-A906-4005-AE68-970C04EB840A}" type="parTrans" cxnId="{AF77B7AB-CB17-4141-B29F-00AF49E4068C}">
      <dgm:prSet/>
      <dgm:spPr/>
      <dgm:t>
        <a:bodyPr/>
        <a:lstStyle/>
        <a:p>
          <a:pPr latinLnBrk="1"/>
          <a:endParaRPr lang="ko-KR" altLang="en-US"/>
        </a:p>
      </dgm:t>
    </dgm:pt>
    <dgm:pt modelId="{C82D17A0-3519-4D19-A7BB-4388123D8065}" type="sibTrans" cxnId="{AF77B7AB-CB17-4141-B29F-00AF49E4068C}">
      <dgm:prSet/>
      <dgm:spPr/>
      <dgm:t>
        <a:bodyPr/>
        <a:lstStyle/>
        <a:p>
          <a:pPr latinLnBrk="1"/>
          <a:endParaRPr lang="ko-KR" altLang="en-US"/>
        </a:p>
      </dgm:t>
    </dgm:pt>
    <dgm:pt modelId="{8FB74016-33CD-406D-B36D-4ED73B35A9C9}" type="pres">
      <dgm:prSet presAssocID="{195C7F67-9B23-495F-AA0B-A39C9DD17D94}" presName="CompostProcess" presStyleCnt="0">
        <dgm:presLayoutVars>
          <dgm:dir/>
          <dgm:resizeHandles val="exact"/>
        </dgm:presLayoutVars>
      </dgm:prSet>
      <dgm:spPr/>
    </dgm:pt>
    <dgm:pt modelId="{DE1D599B-D043-4A7C-9704-A8823216DA26}" type="pres">
      <dgm:prSet presAssocID="{195C7F67-9B23-495F-AA0B-A39C9DD17D94}" presName="arrow" presStyleLbl="bgShp" presStyleIdx="0" presStyleCnt="1" custScaleX="109933" custLinFactNeighborY="-2217"/>
      <dgm:spPr/>
    </dgm:pt>
    <dgm:pt modelId="{EADE9DED-1F92-412F-A5A2-DA1705CFFA8E}" type="pres">
      <dgm:prSet presAssocID="{195C7F67-9B23-495F-AA0B-A39C9DD17D94}" presName="linearProcess" presStyleCnt="0"/>
      <dgm:spPr/>
    </dgm:pt>
    <dgm:pt modelId="{52ECA7F4-D076-4A38-87FC-57398F05890F}" type="pres">
      <dgm:prSet presAssocID="{784F555E-C1BE-4EB4-B4D3-F6BA94A98C07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D57F468-E7E8-4CEB-ADCF-E5E7ACD4C8D8}" type="pres">
      <dgm:prSet presAssocID="{B2A58EDF-EAEB-45FE-A8C3-2648B1C79C39}" presName="sibTrans" presStyleCnt="0"/>
      <dgm:spPr/>
    </dgm:pt>
    <dgm:pt modelId="{9DDC788B-CA84-42EC-81E2-227A2B6DA578}" type="pres">
      <dgm:prSet presAssocID="{B04C4542-F67E-4DA2-80D3-EC911DF97322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004F6FB-062E-4E50-9DCF-CA9D7FDC2E28}" type="pres">
      <dgm:prSet presAssocID="{B0AB76D3-935F-4E1F-AAAF-41A83227A282}" presName="sibTrans" presStyleCnt="0"/>
      <dgm:spPr/>
    </dgm:pt>
    <dgm:pt modelId="{5F082295-7BF7-4A75-90A9-14A39918552D}" type="pres">
      <dgm:prSet presAssocID="{2C60C856-1841-4CF5-A873-0E147BCC2A6B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14E2F3E-3F31-4FD1-808E-30EFC23B9BA1}" type="pres">
      <dgm:prSet presAssocID="{2C288A6A-2D67-48B5-BA6C-C033A9B2F22C}" presName="sibTrans" presStyleCnt="0"/>
      <dgm:spPr/>
    </dgm:pt>
    <dgm:pt modelId="{0F32B67F-D4EA-4A7D-BE97-B9B8155E4B23}" type="pres">
      <dgm:prSet presAssocID="{120182D9-38DF-4650-96B2-22682CDAE9EF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91DC1EA-099E-415D-8090-3756B572D264}" type="pres">
      <dgm:prSet presAssocID="{9ADBF378-43DF-4072-9C7C-A55107229B69}" presName="sibTrans" presStyleCnt="0"/>
      <dgm:spPr/>
    </dgm:pt>
    <dgm:pt modelId="{AD16CA36-DD24-426A-A9C5-40F2CB3D9BFF}" type="pres">
      <dgm:prSet presAssocID="{A2683466-40C7-4747-9D0D-6307185499A1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42A6DA9-47E5-4E88-A085-332016B1A568}" type="presOf" srcId="{B04C4542-F67E-4DA2-80D3-EC911DF97322}" destId="{9DDC788B-CA84-42EC-81E2-227A2B6DA578}" srcOrd="0" destOrd="0" presId="urn:microsoft.com/office/officeart/2005/8/layout/hProcess9"/>
    <dgm:cxn modelId="{B6FD8E58-E594-4986-B49F-5E743169DF95}" type="presOf" srcId="{A2683466-40C7-4747-9D0D-6307185499A1}" destId="{AD16CA36-DD24-426A-A9C5-40F2CB3D9BFF}" srcOrd="0" destOrd="0" presId="urn:microsoft.com/office/officeart/2005/8/layout/hProcess9"/>
    <dgm:cxn modelId="{2B67BE3C-B8A5-4DAC-9783-FEF4CC2E6701}" srcId="{195C7F67-9B23-495F-AA0B-A39C9DD17D94}" destId="{784F555E-C1BE-4EB4-B4D3-F6BA94A98C07}" srcOrd="0" destOrd="0" parTransId="{B87AAB2E-EB1E-418E-B98D-0101E4B701DE}" sibTransId="{B2A58EDF-EAEB-45FE-A8C3-2648B1C79C39}"/>
    <dgm:cxn modelId="{3D98D8BE-4597-45AA-9E69-4355CB861A61}" srcId="{195C7F67-9B23-495F-AA0B-A39C9DD17D94}" destId="{2C60C856-1841-4CF5-A873-0E147BCC2A6B}" srcOrd="2" destOrd="0" parTransId="{F1D16731-40D8-42DC-A242-81DF722E7854}" sibTransId="{2C288A6A-2D67-48B5-BA6C-C033A9B2F22C}"/>
    <dgm:cxn modelId="{2C0DDD6B-E336-4DC8-8A77-4E1F6CE9B723}" srcId="{195C7F67-9B23-495F-AA0B-A39C9DD17D94}" destId="{B04C4542-F67E-4DA2-80D3-EC911DF97322}" srcOrd="1" destOrd="0" parTransId="{BA6D81C4-D2CA-4F68-846C-52935FE4DD6C}" sibTransId="{B0AB76D3-935F-4E1F-AAAF-41A83227A282}"/>
    <dgm:cxn modelId="{C0E92123-5CD9-4784-AA65-FB73C69361EC}" type="presOf" srcId="{195C7F67-9B23-495F-AA0B-A39C9DD17D94}" destId="{8FB74016-33CD-406D-B36D-4ED73B35A9C9}" srcOrd="0" destOrd="0" presId="urn:microsoft.com/office/officeart/2005/8/layout/hProcess9"/>
    <dgm:cxn modelId="{4035026F-6FF4-4707-89F8-BD1CFFDA5E88}" type="presOf" srcId="{2C60C856-1841-4CF5-A873-0E147BCC2A6B}" destId="{5F082295-7BF7-4A75-90A9-14A39918552D}" srcOrd="0" destOrd="0" presId="urn:microsoft.com/office/officeart/2005/8/layout/hProcess9"/>
    <dgm:cxn modelId="{DD7CD6B5-4613-4A6D-A26B-FA74CA05E1F3}" srcId="{195C7F67-9B23-495F-AA0B-A39C9DD17D94}" destId="{120182D9-38DF-4650-96B2-22682CDAE9EF}" srcOrd="3" destOrd="0" parTransId="{4DA3E5F7-5E8A-4B44-A7BD-19038447C16C}" sibTransId="{9ADBF378-43DF-4072-9C7C-A55107229B69}"/>
    <dgm:cxn modelId="{973F5A64-704B-46C2-B645-62B93BFD5C91}" type="presOf" srcId="{784F555E-C1BE-4EB4-B4D3-F6BA94A98C07}" destId="{52ECA7F4-D076-4A38-87FC-57398F05890F}" srcOrd="0" destOrd="0" presId="urn:microsoft.com/office/officeart/2005/8/layout/hProcess9"/>
    <dgm:cxn modelId="{3BBA2E22-5BC9-4517-9050-B58A479656F0}" type="presOf" srcId="{120182D9-38DF-4650-96B2-22682CDAE9EF}" destId="{0F32B67F-D4EA-4A7D-BE97-B9B8155E4B23}" srcOrd="0" destOrd="0" presId="urn:microsoft.com/office/officeart/2005/8/layout/hProcess9"/>
    <dgm:cxn modelId="{AF77B7AB-CB17-4141-B29F-00AF49E4068C}" srcId="{195C7F67-9B23-495F-AA0B-A39C9DD17D94}" destId="{A2683466-40C7-4747-9D0D-6307185499A1}" srcOrd="4" destOrd="0" parTransId="{634DD6F8-A906-4005-AE68-970C04EB840A}" sibTransId="{C82D17A0-3519-4D19-A7BB-4388123D8065}"/>
    <dgm:cxn modelId="{27EFDBA5-A3C4-42F0-89A0-D3B7812FC5C8}" type="presParOf" srcId="{8FB74016-33CD-406D-B36D-4ED73B35A9C9}" destId="{DE1D599B-D043-4A7C-9704-A8823216DA26}" srcOrd="0" destOrd="0" presId="urn:microsoft.com/office/officeart/2005/8/layout/hProcess9"/>
    <dgm:cxn modelId="{55982993-1D7E-4A49-A7B8-E6A8A849C4C4}" type="presParOf" srcId="{8FB74016-33CD-406D-B36D-4ED73B35A9C9}" destId="{EADE9DED-1F92-412F-A5A2-DA1705CFFA8E}" srcOrd="1" destOrd="0" presId="urn:microsoft.com/office/officeart/2005/8/layout/hProcess9"/>
    <dgm:cxn modelId="{D69A52D8-D546-442D-8E31-560076DE8714}" type="presParOf" srcId="{EADE9DED-1F92-412F-A5A2-DA1705CFFA8E}" destId="{52ECA7F4-D076-4A38-87FC-57398F05890F}" srcOrd="0" destOrd="0" presId="urn:microsoft.com/office/officeart/2005/8/layout/hProcess9"/>
    <dgm:cxn modelId="{A8B7DD3E-CA00-4E28-8A02-4476C4AA1153}" type="presParOf" srcId="{EADE9DED-1F92-412F-A5A2-DA1705CFFA8E}" destId="{6D57F468-E7E8-4CEB-ADCF-E5E7ACD4C8D8}" srcOrd="1" destOrd="0" presId="urn:microsoft.com/office/officeart/2005/8/layout/hProcess9"/>
    <dgm:cxn modelId="{72674FCF-DAB1-4C6F-B04B-BCC09564DD7B}" type="presParOf" srcId="{EADE9DED-1F92-412F-A5A2-DA1705CFFA8E}" destId="{9DDC788B-CA84-42EC-81E2-227A2B6DA578}" srcOrd="2" destOrd="0" presId="urn:microsoft.com/office/officeart/2005/8/layout/hProcess9"/>
    <dgm:cxn modelId="{213A5B84-78BB-4A06-B76D-6ED64AD88FA9}" type="presParOf" srcId="{EADE9DED-1F92-412F-A5A2-DA1705CFFA8E}" destId="{E004F6FB-062E-4E50-9DCF-CA9D7FDC2E28}" srcOrd="3" destOrd="0" presId="urn:microsoft.com/office/officeart/2005/8/layout/hProcess9"/>
    <dgm:cxn modelId="{AD22A295-47C8-4871-B2BF-728EA877EDCA}" type="presParOf" srcId="{EADE9DED-1F92-412F-A5A2-DA1705CFFA8E}" destId="{5F082295-7BF7-4A75-90A9-14A39918552D}" srcOrd="4" destOrd="0" presId="urn:microsoft.com/office/officeart/2005/8/layout/hProcess9"/>
    <dgm:cxn modelId="{FC17DE48-D774-4FBD-BD74-BAFDEDEB8944}" type="presParOf" srcId="{EADE9DED-1F92-412F-A5A2-DA1705CFFA8E}" destId="{B14E2F3E-3F31-4FD1-808E-30EFC23B9BA1}" srcOrd="5" destOrd="0" presId="urn:microsoft.com/office/officeart/2005/8/layout/hProcess9"/>
    <dgm:cxn modelId="{01DAA894-0C14-4F76-B7F9-833D92092E8A}" type="presParOf" srcId="{EADE9DED-1F92-412F-A5A2-DA1705CFFA8E}" destId="{0F32B67F-D4EA-4A7D-BE97-B9B8155E4B23}" srcOrd="6" destOrd="0" presId="urn:microsoft.com/office/officeart/2005/8/layout/hProcess9"/>
    <dgm:cxn modelId="{3C209B5F-65AC-42A5-BE45-71410444EEB6}" type="presParOf" srcId="{EADE9DED-1F92-412F-A5A2-DA1705CFFA8E}" destId="{991DC1EA-099E-415D-8090-3756B572D264}" srcOrd="7" destOrd="0" presId="urn:microsoft.com/office/officeart/2005/8/layout/hProcess9"/>
    <dgm:cxn modelId="{A976E909-A995-4937-89A9-467E3CE5C69C}" type="presParOf" srcId="{EADE9DED-1F92-412F-A5A2-DA1705CFFA8E}" destId="{AD16CA36-DD24-426A-A9C5-40F2CB3D9BFF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1D599B-D043-4A7C-9704-A8823216DA26}">
      <dsp:nvSpPr>
        <dsp:cNvPr id="0" name=""/>
        <dsp:cNvSpPr/>
      </dsp:nvSpPr>
      <dsp:spPr>
        <a:xfrm>
          <a:off x="179418" y="0"/>
          <a:ext cx="5113771" cy="2536055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ECA7F4-D076-4A38-87FC-57398F05890F}">
      <dsp:nvSpPr>
        <dsp:cNvPr id="0" name=""/>
        <dsp:cNvSpPr/>
      </dsp:nvSpPr>
      <dsp:spPr>
        <a:xfrm>
          <a:off x="1816" y="760816"/>
          <a:ext cx="1032335" cy="10144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 smtClean="0"/>
            <a:t>STEP 01.</a:t>
          </a:r>
          <a:r>
            <a:rPr lang="ko-KR" altLang="en-US" sz="1600" kern="1200" dirty="0" smtClean="0"/>
            <a:t> </a:t>
          </a:r>
          <a:endParaRPr lang="en-US" altLang="ko-KR" sz="1600" kern="1200" dirty="0" smtClean="0"/>
        </a:p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 smtClean="0"/>
            <a:t>분석</a:t>
          </a:r>
          <a:endParaRPr lang="en-US" altLang="ko-KR" sz="1600" kern="1200" dirty="0" smtClean="0"/>
        </a:p>
      </dsp:txBody>
      <dsp:txXfrm>
        <a:off x="51336" y="810336"/>
        <a:ext cx="933295" cy="915382"/>
      </dsp:txXfrm>
    </dsp:sp>
    <dsp:sp modelId="{9DDC788B-CA84-42EC-81E2-227A2B6DA578}">
      <dsp:nvSpPr>
        <dsp:cNvPr id="0" name=""/>
        <dsp:cNvSpPr/>
      </dsp:nvSpPr>
      <dsp:spPr>
        <a:xfrm>
          <a:off x="1110976" y="760816"/>
          <a:ext cx="1032335" cy="10144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 smtClean="0"/>
            <a:t>STEP 02.</a:t>
          </a:r>
          <a:r>
            <a:rPr lang="ko-KR" altLang="en-US" sz="1600" kern="1200" dirty="0" smtClean="0"/>
            <a:t> </a:t>
          </a:r>
          <a:endParaRPr lang="en-US" altLang="ko-KR" sz="1600" kern="1200" dirty="0" smtClean="0"/>
        </a:p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 smtClean="0"/>
            <a:t>기획</a:t>
          </a:r>
          <a:endParaRPr lang="ko-KR" altLang="en-US" sz="1600" kern="1200" dirty="0"/>
        </a:p>
      </dsp:txBody>
      <dsp:txXfrm>
        <a:off x="1160496" y="810336"/>
        <a:ext cx="933295" cy="915382"/>
      </dsp:txXfrm>
    </dsp:sp>
    <dsp:sp modelId="{5F082295-7BF7-4A75-90A9-14A39918552D}">
      <dsp:nvSpPr>
        <dsp:cNvPr id="0" name=""/>
        <dsp:cNvSpPr/>
      </dsp:nvSpPr>
      <dsp:spPr>
        <a:xfrm>
          <a:off x="2220136" y="760816"/>
          <a:ext cx="1032335" cy="10144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 smtClean="0"/>
            <a:t>STEP 03.</a:t>
          </a:r>
          <a:r>
            <a:rPr lang="ko-KR" altLang="en-US" sz="1600" kern="1200" dirty="0" smtClean="0"/>
            <a:t> </a:t>
          </a:r>
          <a:endParaRPr lang="en-US" altLang="ko-KR" sz="1600" kern="1200" dirty="0" smtClean="0"/>
        </a:p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 smtClean="0"/>
            <a:t>출제</a:t>
          </a:r>
          <a:endParaRPr lang="ko-KR" altLang="en-US" sz="1600" kern="1200" dirty="0"/>
        </a:p>
      </dsp:txBody>
      <dsp:txXfrm>
        <a:off x="2269656" y="810336"/>
        <a:ext cx="933295" cy="915382"/>
      </dsp:txXfrm>
    </dsp:sp>
    <dsp:sp modelId="{0F32B67F-D4EA-4A7D-BE97-B9B8155E4B23}">
      <dsp:nvSpPr>
        <dsp:cNvPr id="0" name=""/>
        <dsp:cNvSpPr/>
      </dsp:nvSpPr>
      <dsp:spPr>
        <a:xfrm>
          <a:off x="3329296" y="760816"/>
          <a:ext cx="1032335" cy="10144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 smtClean="0"/>
            <a:t>STEP 04.</a:t>
          </a:r>
        </a:p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 smtClean="0"/>
            <a:t>검토</a:t>
          </a:r>
          <a:endParaRPr lang="ko-KR" altLang="en-US" sz="1600" kern="1200" dirty="0"/>
        </a:p>
      </dsp:txBody>
      <dsp:txXfrm>
        <a:off x="3378816" y="810336"/>
        <a:ext cx="933295" cy="915382"/>
      </dsp:txXfrm>
    </dsp:sp>
    <dsp:sp modelId="{AD16CA36-DD24-426A-A9C5-40F2CB3D9BFF}">
      <dsp:nvSpPr>
        <dsp:cNvPr id="0" name=""/>
        <dsp:cNvSpPr/>
      </dsp:nvSpPr>
      <dsp:spPr>
        <a:xfrm>
          <a:off x="4438456" y="760816"/>
          <a:ext cx="1032335" cy="10144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 smtClean="0"/>
            <a:t>STEP 05.</a:t>
          </a:r>
        </a:p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 smtClean="0"/>
            <a:t>감수</a:t>
          </a:r>
          <a:endParaRPr lang="ko-KR" altLang="en-US" sz="1600" kern="1200" dirty="0"/>
        </a:p>
      </dsp:txBody>
      <dsp:txXfrm>
        <a:off x="4487976" y="810336"/>
        <a:ext cx="933295" cy="9153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E7F4F9D-5C7E-42D7-8EBF-16237000C9AD}" type="datetime1">
              <a:rPr lang="ko-KR" altLang="en-US"/>
              <a:pPr lvl="0">
                <a:defRPr/>
              </a:pPr>
              <a:t>2021-05-04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D79057F7-AB82-4EB9-B874-09E1980C1F69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7580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9057F7-AB82-4EB9-B874-09E1980C1F69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5841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9227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3762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063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136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642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4248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94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138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4173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5032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CB34E-2233-472F-8F95-8A30FBDECEF5}" type="datetimeFigureOut">
              <a:rPr lang="ko-KR" altLang="en-US" smtClean="0"/>
              <a:t>2021-05-04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72811-6572-4BDC-A683-EA20D88152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005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380629"/>
            <a:ext cx="7772400" cy="1102519"/>
          </a:xfrm>
        </p:spPr>
        <p:txBody>
          <a:bodyPr>
            <a:normAutofit/>
          </a:bodyPr>
          <a:lstStyle/>
          <a:p>
            <a:r>
              <a:rPr lang="en-US" altLang="ko-KR" sz="5400" b="1" dirty="0" smtClean="0">
                <a:solidFill>
                  <a:schemeClr val="bg1"/>
                </a:solidFill>
              </a:rPr>
              <a:t>PSAT 7</a:t>
            </a:r>
            <a:r>
              <a:rPr lang="ko-KR" altLang="en-US" sz="5400" b="1" dirty="0" smtClean="0">
                <a:solidFill>
                  <a:schemeClr val="bg1"/>
                </a:solidFill>
              </a:rPr>
              <a:t>급 전국모의고사</a:t>
            </a:r>
            <a:r>
              <a:rPr lang="en-US" altLang="ko-KR" sz="5400" b="1" dirty="0" smtClean="0">
                <a:solidFill>
                  <a:schemeClr val="bg1"/>
                </a:solidFill>
              </a:rPr>
              <a:t> 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841476"/>
            <a:ext cx="6400800" cy="738386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bg1"/>
                </a:solidFill>
              </a:rPr>
              <a:t>상상</a:t>
            </a:r>
            <a:r>
              <a:rPr lang="en-US" altLang="ko-KR" sz="2800" dirty="0" smtClean="0">
                <a:solidFill>
                  <a:schemeClr val="bg1"/>
                </a:solidFill>
              </a:rPr>
              <a:t>PSAT</a:t>
            </a:r>
            <a:r>
              <a:rPr lang="ko-KR" altLang="en-US" sz="2800" dirty="0" smtClean="0">
                <a:solidFill>
                  <a:schemeClr val="bg1"/>
                </a:solidFill>
              </a:rPr>
              <a:t>연구소 </a:t>
            </a:r>
            <a:r>
              <a:rPr lang="en-US" altLang="ko-KR" sz="2800" dirty="0" smtClean="0">
                <a:solidFill>
                  <a:schemeClr val="bg1"/>
                </a:solidFill>
              </a:rPr>
              <a:t>X </a:t>
            </a:r>
            <a:r>
              <a:rPr lang="ko-KR" altLang="en-US" sz="2800" dirty="0" smtClean="0">
                <a:solidFill>
                  <a:schemeClr val="bg1"/>
                </a:solidFill>
              </a:rPr>
              <a:t>㈜</a:t>
            </a:r>
            <a:r>
              <a:rPr lang="en-US" altLang="ko-KR" sz="2800" dirty="0" smtClean="0">
                <a:solidFill>
                  <a:schemeClr val="bg1"/>
                </a:solidFill>
              </a:rPr>
              <a:t>PNCS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3939902"/>
            <a:ext cx="9144000" cy="12035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292080" y="458797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</a:rPr>
              <a:t>www.imagine-pub.com</a:t>
            </a:r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PNCS\Desktop\상상로고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299942"/>
            <a:ext cx="18859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부제목 2"/>
          <p:cNvSpPr txBox="1">
            <a:spLocks/>
          </p:cNvSpPr>
          <p:nvPr/>
        </p:nvSpPr>
        <p:spPr>
          <a:xfrm>
            <a:off x="323528" y="1043851"/>
            <a:ext cx="2448272" cy="7383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dirty="0" smtClean="0">
                <a:solidFill>
                  <a:schemeClr val="bg1"/>
                </a:solidFill>
              </a:rPr>
              <a:t>PSAT</a:t>
            </a:r>
            <a:r>
              <a:rPr lang="ko-KR" altLang="en-US" sz="2800" dirty="0" smtClean="0">
                <a:solidFill>
                  <a:schemeClr val="bg1"/>
                </a:solidFill>
              </a:rPr>
              <a:t>는 상상</a:t>
            </a:r>
            <a:r>
              <a:rPr lang="en-US" altLang="ko-KR" sz="2800" dirty="0" smtClean="0">
                <a:solidFill>
                  <a:schemeClr val="bg1"/>
                </a:solidFill>
              </a:rPr>
              <a:t>!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48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20352" y="-9823"/>
            <a:ext cx="9144000" cy="51435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09747" y="4876005"/>
            <a:ext cx="9144000" cy="5153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59196" y="411510"/>
            <a:ext cx="8271394" cy="42062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상상공무원은 </a:t>
            </a:r>
          </a:p>
          <a:p>
            <a:pPr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실제 공무원 시험 출제자가 </a:t>
            </a:r>
          </a:p>
          <a:p>
            <a:pPr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수험 콘텐츠 연구경력 </a:t>
            </a:r>
            <a:r>
              <a:rPr lang="en-US" altLang="ko-KR" sz="1000" b="1">
                <a:solidFill>
                  <a:schemeClr val="bg1"/>
                </a:solidFill>
              </a:rPr>
              <a:t>20</a:t>
            </a:r>
            <a:r>
              <a:rPr lang="ko-KR" altLang="en-US" sz="1000" b="1">
                <a:solidFill>
                  <a:schemeClr val="bg1"/>
                </a:solidFill>
              </a:rPr>
              <a:t>년 이상의 전문가들과 함께 만들어낸 </a:t>
            </a:r>
          </a:p>
          <a:p>
            <a:pPr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최고의 교육콘텐츠를 서비스합니다</a:t>
            </a:r>
            <a:r>
              <a:rPr lang="en-US" altLang="ko-KR" sz="1000" b="1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endParaRPr lang="en-US" altLang="ko-KR" sz="1000" b="1">
              <a:solidFill>
                <a:schemeClr val="bg1"/>
              </a:solidFill>
            </a:endParaRPr>
          </a:p>
          <a:p>
            <a:pPr>
              <a:defRPr/>
            </a:pPr>
            <a:endParaRPr lang="ko-KR" altLang="en-US" sz="1000" b="1">
              <a:solidFill>
                <a:schemeClr val="bg1"/>
              </a:solidFill>
            </a:endParaRPr>
          </a:p>
          <a:p>
            <a:pPr>
              <a:defRPr/>
            </a:pPr>
            <a:r>
              <a:rPr lang="en-US" altLang="ko-KR" sz="1000" b="1">
                <a:solidFill>
                  <a:schemeClr val="bg1"/>
                </a:solidFill>
              </a:rPr>
              <a:t>- </a:t>
            </a:r>
            <a:r>
              <a:rPr lang="ko-KR" altLang="en-US" sz="1000" b="1">
                <a:solidFill>
                  <a:schemeClr val="bg1"/>
                </a:solidFill>
              </a:rPr>
              <a:t>전문가가 만든 맞춤형 교육서비스를 제공합니다</a:t>
            </a:r>
            <a:r>
              <a:rPr lang="en-US" altLang="ko-KR" sz="1000" b="1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endParaRPr lang="ko-KR" altLang="en-US" sz="1000">
              <a:solidFill>
                <a:schemeClr val="bg1"/>
              </a:solidFill>
            </a:endParaRPr>
          </a:p>
          <a:p>
            <a:pPr>
              <a:defRPr/>
            </a:pPr>
            <a:endParaRPr lang="en-US" altLang="ko-KR" sz="1000">
              <a:solidFill>
                <a:schemeClr val="bg1"/>
              </a:solidFill>
            </a:endParaRP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수험생은 효율적 학습을 통해 빨리 합격해야 합니다</a:t>
            </a:r>
            <a:r>
              <a:rPr lang="en-US" altLang="ko-KR" sz="1000">
                <a:solidFill>
                  <a:schemeClr val="bg1"/>
                </a:solidFill>
              </a:rPr>
              <a:t>. 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누구나 아는 이야기 같지만 정작 수많은 수험생이 긴 시간 동안 어떤 공부가 나에게 맞을까를 고민합니다</a:t>
            </a:r>
            <a:r>
              <a:rPr lang="en-US" altLang="ko-KR" sz="1000">
                <a:solidFill>
                  <a:schemeClr val="bg1"/>
                </a:solidFill>
              </a:rPr>
              <a:t>. 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선배들이 알려주는 조언</a:t>
            </a:r>
            <a:r>
              <a:rPr lang="en-US" altLang="ko-KR" sz="1000">
                <a:solidFill>
                  <a:schemeClr val="bg1"/>
                </a:solidFill>
              </a:rPr>
              <a:t>, </a:t>
            </a:r>
            <a:r>
              <a:rPr lang="ko-KR" altLang="en-US" sz="1000">
                <a:solidFill>
                  <a:schemeClr val="bg1"/>
                </a:solidFill>
              </a:rPr>
              <a:t>시중에는 수없이 많은 수험 콘텐츠가 있습니다</a:t>
            </a:r>
            <a:r>
              <a:rPr lang="en-US" altLang="ko-KR" sz="1000">
                <a:solidFill>
                  <a:schemeClr val="bg1"/>
                </a:solidFill>
              </a:rPr>
              <a:t>. </a:t>
            </a:r>
            <a:endParaRPr lang="ko-KR" altLang="en-US" sz="1000">
              <a:solidFill>
                <a:schemeClr val="bg1"/>
              </a:solidFill>
            </a:endParaRP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그러나 스스로에게 적합한 것은 수없이 많은 콘텐츠 전부는 아닐 것입니다</a:t>
            </a:r>
            <a:r>
              <a:rPr lang="en-US" altLang="ko-KR" sz="1000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상상공무원은 </a:t>
            </a:r>
            <a:r>
              <a:rPr lang="en-US" altLang="ko-KR" sz="1000">
                <a:solidFill>
                  <a:schemeClr val="bg1"/>
                </a:solidFill>
              </a:rPr>
              <a:t>10</a:t>
            </a:r>
            <a:r>
              <a:rPr lang="ko-KR" altLang="en-US" sz="1000">
                <a:solidFill>
                  <a:schemeClr val="bg1"/>
                </a:solidFill>
              </a:rPr>
              <a:t>년 이상 노량진과 신림동의 공무원 학원 경험을 바탕으로 수험 전문가들이 수험생에게 적합한 체계적인 학습과정을 설계하여 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제공합니다</a:t>
            </a:r>
            <a:r>
              <a:rPr lang="en-US" altLang="ko-KR" sz="1000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endParaRPr lang="ko-KR" altLang="en-US" sz="1000">
              <a:solidFill>
                <a:schemeClr val="bg1"/>
              </a:solidFill>
            </a:endParaRPr>
          </a:p>
          <a:p>
            <a:pPr>
              <a:defRPr/>
            </a:pPr>
            <a:endParaRPr lang="en-US" altLang="ko-KR" sz="1000">
              <a:solidFill>
                <a:schemeClr val="bg1"/>
              </a:solidFill>
            </a:endParaRPr>
          </a:p>
          <a:p>
            <a:pPr>
              <a:defRPr/>
            </a:pPr>
            <a:r>
              <a:rPr lang="en-US" altLang="ko-KR" sz="1000" b="1">
                <a:solidFill>
                  <a:schemeClr val="bg1"/>
                </a:solidFill>
              </a:rPr>
              <a:t>- </a:t>
            </a:r>
            <a:r>
              <a:rPr lang="ko-KR" altLang="en-US" sz="1000" b="1">
                <a:solidFill>
                  <a:schemeClr val="bg1"/>
                </a:solidFill>
              </a:rPr>
              <a:t>실제 출제위원이 만든 수험에 적합한 콘텐츠를 제공합니다</a:t>
            </a:r>
            <a:r>
              <a:rPr lang="en-US" altLang="ko-KR" sz="1000" b="1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endParaRPr lang="en-US" altLang="ko-KR" sz="1000">
              <a:solidFill>
                <a:schemeClr val="bg1"/>
              </a:solidFill>
            </a:endParaRP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많은 수험생들과 얘기를 나누다 보면 ‘수험에 적합한 콘텐츠가 부족하다</a:t>
            </a:r>
            <a:r>
              <a:rPr lang="en-US" altLang="ko-KR" sz="1000">
                <a:solidFill>
                  <a:schemeClr val="bg1"/>
                </a:solidFill>
              </a:rPr>
              <a:t>.’</a:t>
            </a:r>
            <a:r>
              <a:rPr lang="ko-KR" altLang="en-US" sz="1000">
                <a:solidFill>
                  <a:schemeClr val="bg1"/>
                </a:solidFill>
              </a:rPr>
              <a:t>는 말을 하곤 합니다</a:t>
            </a:r>
            <a:r>
              <a:rPr lang="en-US" altLang="ko-KR" sz="1000">
                <a:solidFill>
                  <a:schemeClr val="bg1"/>
                </a:solidFill>
              </a:rPr>
              <a:t>. </a:t>
            </a:r>
            <a:r>
              <a:rPr lang="ko-KR" altLang="en-US" sz="1000">
                <a:solidFill>
                  <a:schemeClr val="bg1"/>
                </a:solidFill>
              </a:rPr>
              <a:t>시험 문제는 한번 풀어보고 끝나는 것이 아니라 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문제풀이를 통해 정오답의 원인을 찾아가며 실전 훈련하는 중요한 자료가 되는 것입니다</a:t>
            </a:r>
            <a:r>
              <a:rPr lang="en-US" altLang="ko-KR" sz="1000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실제 시험과 유사할수록 수험생이 실전에서 힘을 발휘할 수 있기에 한 문제도 소홀하게 만들 수는 없습니다</a:t>
            </a:r>
            <a:r>
              <a:rPr lang="en-US" altLang="ko-KR" sz="1000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상상공무원은 출제자의 눈으로 평가하고 엄선하여 수험에 적합한 문제만을 엄선하여 제공합니다</a:t>
            </a:r>
            <a:r>
              <a:rPr lang="en-US" altLang="ko-KR" sz="1000">
                <a:solidFill>
                  <a:schemeClr val="bg1"/>
                </a:solidFill>
              </a:rPr>
              <a:t>.</a:t>
            </a:r>
          </a:p>
          <a:p>
            <a:pPr>
              <a:defRPr/>
            </a:pPr>
            <a:endParaRPr lang="en-US" altLang="ko-KR" sz="1000">
              <a:solidFill>
                <a:schemeClr val="bg1"/>
              </a:solidFill>
            </a:endParaRPr>
          </a:p>
          <a:p>
            <a:pPr>
              <a:defRPr/>
            </a:pPr>
            <a:endParaRPr lang="en-US" altLang="ko-KR" sz="1000">
              <a:solidFill>
                <a:schemeClr val="bg1"/>
              </a:solidFill>
            </a:endParaRP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대한민국의 공무원을 꿈꾸는 수험생 여러분</a:t>
            </a:r>
            <a:r>
              <a:rPr lang="en-US" altLang="ko-KR" sz="1000">
                <a:solidFill>
                  <a:schemeClr val="bg1"/>
                </a:solidFill>
              </a:rPr>
              <a:t>,</a:t>
            </a:r>
          </a:p>
          <a:p>
            <a:pPr>
              <a:defRPr/>
            </a:pPr>
            <a:r>
              <a:rPr lang="ko-KR" altLang="en-US" sz="1000">
                <a:solidFill>
                  <a:schemeClr val="bg1"/>
                </a:solidFill>
              </a:rPr>
              <a:t>꿈이 현실이 되는 그날까지 상상공무원이 끝까지 함께 하겠습니다</a:t>
            </a:r>
            <a:r>
              <a:rPr lang="en-US" altLang="ko-KR" sz="1000">
                <a:solidFill>
                  <a:schemeClr val="bg1"/>
                </a:solidFill>
              </a:rPr>
              <a:t>.</a:t>
            </a:r>
            <a:endParaRPr lang="ko-KR" altLang="en-US" sz="10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5496" y="483518"/>
            <a:ext cx="67601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b="1" dirty="0" smtClean="0">
                <a:ln>
                  <a:solidFill>
                    <a:schemeClr val="bg1">
                      <a:alpha val="7000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</a:t>
            </a:r>
            <a:r>
              <a:rPr lang="ko-KR" altLang="en-US" sz="5400" b="1" dirty="0">
                <a:ln>
                  <a:solidFill>
                    <a:schemeClr val="bg1">
                      <a:alpha val="7000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</a:t>
            </a:r>
            <a:endParaRPr lang="en-US" altLang="ko-KR" sz="5400" b="1" dirty="0" smtClean="0">
              <a:ln>
                <a:solidFill>
                  <a:schemeClr val="bg1">
                    <a:alpha val="7000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923024" y="2247606"/>
            <a:ext cx="35988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 _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세부 프로그램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923024" y="2774346"/>
            <a:ext cx="27572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 _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소개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923024" y="667387"/>
            <a:ext cx="25985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 _ 7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이란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2000" b="1" dirty="0">
              <a:ln>
                <a:solidFill>
                  <a:schemeClr val="bg1">
                    <a:alpha val="7000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923024" y="1194127"/>
            <a:ext cx="31756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 _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제작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923024" y="1720867"/>
            <a:ext cx="41022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 _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</a:t>
            </a:r>
            <a:r>
              <a:rPr lang="en-US" altLang="ko-KR" sz="2000" dirty="0"/>
              <a:t>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·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오프라인 진행</a:t>
            </a:r>
            <a:endParaRPr lang="en-US" altLang="ko-KR" sz="2000" b="1" dirty="0">
              <a:solidFill>
                <a:schemeClr val="bg1"/>
              </a:solidFill>
            </a:endParaRPr>
          </a:p>
        </p:txBody>
      </p:sp>
      <p:pic>
        <p:nvPicPr>
          <p:cNvPr id="1029" name="Picture 5" descr="C:\Users\PNCS\Desktop\상상공무원 수정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33" y="771550"/>
            <a:ext cx="3630219" cy="354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4923024" y="3301086"/>
            <a:ext cx="2143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 _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 소개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923024" y="3827824"/>
            <a:ext cx="18870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 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5881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>
            <a:spLocks/>
          </p:cNvSpPr>
          <p:nvPr/>
        </p:nvSpPr>
        <p:spPr>
          <a:xfrm>
            <a:off x="79525" y="93075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01_ </a:t>
            </a:r>
          </a:p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이란</a:t>
            </a: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4" name="제목 3"/>
          <p:cNvSpPr txBox="1">
            <a:spLocks/>
          </p:cNvSpPr>
          <p:nvPr/>
        </p:nvSpPr>
        <p:spPr>
          <a:xfrm>
            <a:off x="107504" y="1788667"/>
            <a:ext cx="2908299" cy="42304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02_ 7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PSAT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제작 과정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107504" y="2355726"/>
            <a:ext cx="2908299" cy="6390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03_ </a:t>
            </a:r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</a:t>
            </a:r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PSAT 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온 오프라인 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 방법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제목 3"/>
          <p:cNvSpPr txBox="1">
            <a:spLocks/>
          </p:cNvSpPr>
          <p:nvPr/>
        </p:nvSpPr>
        <p:spPr>
          <a:xfrm>
            <a:off x="107503" y="3147814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04_ 7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endParaRPr lang="en-US" altLang="ko-KR" sz="1200" b="1" dirty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세부 프로그램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제목 3"/>
          <p:cNvSpPr txBox="1">
            <a:spLocks/>
          </p:cNvSpPr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4457969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이란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27784" y="843558"/>
            <a:ext cx="5862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2">
                    <a:lumMod val="75000"/>
                  </a:schemeClr>
                </a:solidFill>
              </a:rPr>
              <a:t>2021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년부터 </a:t>
            </a:r>
            <a:r>
              <a:rPr lang="ko-KR" altLang="en-US" dirty="0" smtClean="0"/>
              <a:t>기존 </a:t>
            </a:r>
            <a:r>
              <a:rPr lang="ko-KR" altLang="en-US" dirty="0" err="1" smtClean="0"/>
              <a:t>국가직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r>
              <a:rPr lang="ko-KR" altLang="en-US" dirty="0" smtClean="0"/>
              <a:t>급 공무원 시험 과목인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altLang="ko-KR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국어 필기시험 </a:t>
            </a:r>
            <a:r>
              <a:rPr lang="en-US" altLang="ko-KR" b="1" dirty="0" smtClean="0">
                <a:solidFill>
                  <a:schemeClr val="accent2">
                    <a:lumMod val="75000"/>
                  </a:schemeClr>
                </a:solidFill>
              </a:rPr>
              <a:t>-&gt; PSAT 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시험</a:t>
            </a:r>
            <a:r>
              <a:rPr lang="ko-KR" altLang="en-US" dirty="0" smtClean="0"/>
              <a:t>으로 변경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27784" y="1489889"/>
            <a:ext cx="60063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(</a:t>
            </a:r>
            <a:r>
              <a:rPr lang="ko-KR" altLang="en-US" sz="1600" dirty="0" smtClean="0"/>
              <a:t>국어필기시험</a:t>
            </a:r>
            <a:r>
              <a:rPr lang="en-US" altLang="ko-KR" sz="1600" dirty="0" smtClean="0"/>
              <a:t>(20</a:t>
            </a:r>
            <a:r>
              <a:rPr lang="ko-KR" altLang="en-US" sz="1600" dirty="0" smtClean="0"/>
              <a:t>문</a:t>
            </a:r>
            <a:r>
              <a:rPr lang="en-US" altLang="ko-KR" sz="1600" dirty="0" smtClean="0"/>
              <a:t>) -&gt; PSAT</a:t>
            </a:r>
            <a:r>
              <a:rPr lang="ko-KR" altLang="en-US" sz="1600" dirty="0" smtClean="0"/>
              <a:t>언어</a:t>
            </a:r>
            <a:r>
              <a:rPr lang="en-US" altLang="ko-KR" sz="1600" dirty="0" smtClean="0"/>
              <a:t>(25</a:t>
            </a:r>
            <a:r>
              <a:rPr lang="ko-KR" altLang="en-US" sz="1600" dirty="0" smtClean="0"/>
              <a:t>문</a:t>
            </a:r>
            <a:r>
              <a:rPr lang="en-US" altLang="ko-KR" sz="1600" dirty="0" smtClean="0"/>
              <a:t>), </a:t>
            </a:r>
            <a:r>
              <a:rPr lang="ko-KR" altLang="en-US" sz="1600" dirty="0" smtClean="0"/>
              <a:t>자료</a:t>
            </a:r>
            <a:r>
              <a:rPr lang="en-US" altLang="ko-KR" sz="1600" dirty="0" smtClean="0"/>
              <a:t>(25</a:t>
            </a:r>
            <a:r>
              <a:rPr lang="ko-KR" altLang="en-US" sz="1600" dirty="0" smtClean="0"/>
              <a:t>문</a:t>
            </a:r>
            <a:r>
              <a:rPr lang="en-US" altLang="ko-KR" sz="1600" dirty="0" smtClean="0"/>
              <a:t>), </a:t>
            </a:r>
            <a:r>
              <a:rPr lang="ko-KR" altLang="en-US" sz="1600" dirty="0" smtClean="0"/>
              <a:t>상황</a:t>
            </a:r>
            <a:r>
              <a:rPr lang="en-US" altLang="ko-KR" sz="1600" dirty="0" smtClean="0"/>
              <a:t>(25</a:t>
            </a:r>
            <a:r>
              <a:rPr lang="ko-KR" altLang="en-US" sz="1600" dirty="0" smtClean="0"/>
              <a:t>문</a:t>
            </a:r>
            <a:r>
              <a:rPr lang="en-US" altLang="ko-KR" sz="1600" dirty="0" smtClean="0"/>
              <a:t>))</a:t>
            </a:r>
            <a:endParaRPr lang="ko-KR" altLang="en-US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2555776" y="2067694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PSAT </a:t>
            </a:r>
            <a:r>
              <a:rPr lang="ko-KR" altLang="en-US" sz="1600" b="1" dirty="0" smtClean="0"/>
              <a:t>시험일정</a:t>
            </a:r>
            <a:endParaRPr lang="ko-KR" altLang="en-US" sz="16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067694"/>
            <a:ext cx="4410511" cy="2895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555776" y="2499742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차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PSAT </a:t>
            </a:r>
          </a:p>
          <a:p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선발예정인원의 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10</a:t>
            </a: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배수 선발</a:t>
            </a:r>
            <a:endParaRPr lang="ko-KR" alt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5575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3"/>
          <p:cNvSpPr txBox="1"/>
          <p:nvPr/>
        </p:nvSpPr>
        <p:spPr>
          <a:xfrm>
            <a:off x="79525" y="93075"/>
            <a:ext cx="2908299" cy="1542571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01_ </a:t>
            </a:r>
          </a:p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7</a:t>
            </a: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급 </a:t>
            </a: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PSAT</a:t>
            </a:r>
          </a:p>
          <a:p>
            <a:pPr>
              <a:lnSpc>
                <a:spcPct val="100000"/>
              </a:lnSpc>
              <a:defRPr/>
            </a:pP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이란</a:t>
            </a: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?</a:t>
            </a:r>
          </a:p>
        </p:txBody>
      </p:sp>
      <p:sp>
        <p:nvSpPr>
          <p:cNvPr id="9" name="부제목 2"/>
          <p:cNvSpPr txBox="1"/>
          <p:nvPr/>
        </p:nvSpPr>
        <p:spPr>
          <a:xfrm>
            <a:off x="2627784" y="267494"/>
            <a:ext cx="4457969" cy="53546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7</a:t>
            </a:r>
            <a:r>
              <a:rPr lang="ko-KR" altLang="en-US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급 </a:t>
            </a: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PSAT</a:t>
            </a:r>
            <a:r>
              <a:rPr lang="ko-KR" altLang="en-US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이란</a:t>
            </a: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? </a:t>
            </a:r>
            <a:endParaRPr lang="ko-KR" altLang="en-US" sz="2800" b="1">
              <a:ln w="9525"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/>
              <a:ea typeface="맑은 고딕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27784" y="987574"/>
            <a:ext cx="5862322" cy="344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700" b="1">
                <a:solidFill>
                  <a:schemeClr val="accent2">
                    <a:lumMod val="75000"/>
                  </a:schemeClr>
                </a:solidFill>
              </a:rPr>
              <a:t>2021</a:t>
            </a:r>
            <a:r>
              <a:rPr lang="ko-KR" altLang="en-US" sz="1700" b="1">
                <a:solidFill>
                  <a:schemeClr val="accent2">
                    <a:lumMod val="75000"/>
                  </a:schemeClr>
                </a:solidFill>
              </a:rPr>
              <a:t>년 국가공무원 </a:t>
            </a:r>
            <a:r>
              <a:rPr lang="en-US" altLang="ko-KR" sz="1700" b="1">
                <a:solidFill>
                  <a:schemeClr val="accent2">
                    <a:lumMod val="75000"/>
                  </a:schemeClr>
                </a:solidFill>
              </a:rPr>
              <a:t>7</a:t>
            </a:r>
            <a:r>
              <a:rPr lang="ko-KR" altLang="en-US" sz="1700" b="1">
                <a:solidFill>
                  <a:schemeClr val="accent2">
                    <a:lumMod val="75000"/>
                  </a:schemeClr>
                </a:solidFill>
              </a:rPr>
              <a:t>급 공채 </a:t>
            </a:r>
            <a:r>
              <a:rPr lang="en-US" altLang="ko-KR" sz="1700" b="1">
                <a:solidFill>
                  <a:schemeClr val="accent2">
                    <a:lumMod val="75000"/>
                  </a:schemeClr>
                </a:solidFill>
              </a:rPr>
              <a:t>PSAT </a:t>
            </a:r>
            <a:r>
              <a:rPr lang="ko-KR" altLang="en-US" sz="1700" b="1">
                <a:solidFill>
                  <a:schemeClr val="accent2">
                    <a:lumMod val="75000"/>
                  </a:schemeClr>
                </a:solidFill>
              </a:rPr>
              <a:t>시험 일정</a:t>
            </a:r>
            <a:r>
              <a:rPr lang="en-US" altLang="ko-KR" sz="1700" b="1">
                <a:solidFill>
                  <a:schemeClr val="accent2">
                    <a:lumMod val="75000"/>
                  </a:schemeClr>
                </a:solidFill>
              </a:rPr>
              <a:t>_7</a:t>
            </a:r>
            <a:r>
              <a:rPr lang="ko-KR" altLang="en-US" sz="1700" b="1">
                <a:solidFill>
                  <a:schemeClr val="accent2">
                    <a:lumMod val="75000"/>
                  </a:schemeClr>
                </a:solidFill>
              </a:rPr>
              <a:t>월</a:t>
            </a:r>
            <a:r>
              <a:rPr lang="en-US" altLang="ko-KR" sz="1700" b="1">
                <a:solidFill>
                  <a:schemeClr val="accent2">
                    <a:lumMod val="75000"/>
                  </a:schemeClr>
                </a:solidFill>
              </a:rPr>
              <a:t> 10</a:t>
            </a:r>
            <a:r>
              <a:rPr lang="ko-KR" altLang="en-US" sz="1700" b="1">
                <a:solidFill>
                  <a:schemeClr val="accent2">
                    <a:lumMod val="75000"/>
                  </a:schemeClr>
                </a:solidFill>
              </a:rPr>
              <a:t>일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354979" y="1356906"/>
            <a:ext cx="6164985" cy="3650072"/>
          </a:xfrm>
          <a:prstGeom prst="rect">
            <a:avLst/>
          </a:prstGeom>
        </p:spPr>
      </p:pic>
      <p:sp>
        <p:nvSpPr>
          <p:cNvPr id="1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13" name="제목 3"/>
          <p:cNvSpPr txBox="1"/>
          <p:nvPr/>
        </p:nvSpPr>
        <p:spPr>
          <a:xfrm>
            <a:off x="79525" y="93075"/>
            <a:ext cx="2908299" cy="1542571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01_ </a:t>
            </a:r>
          </a:p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7</a:t>
            </a: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급 </a:t>
            </a: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PSAT</a:t>
            </a:r>
          </a:p>
          <a:p>
            <a:pPr>
              <a:lnSpc>
                <a:spcPct val="100000"/>
              </a:lnSpc>
              <a:defRPr/>
            </a:pP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이란</a:t>
            </a: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?</a:t>
            </a:r>
          </a:p>
        </p:txBody>
      </p:sp>
      <p:sp>
        <p:nvSpPr>
          <p:cNvPr id="14" name="제목 3"/>
          <p:cNvSpPr txBox="1"/>
          <p:nvPr/>
        </p:nvSpPr>
        <p:spPr>
          <a:xfrm>
            <a:off x="107504" y="1788667"/>
            <a:ext cx="2908299" cy="42304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02_ 7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급</a:t>
            </a: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PSAT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문제</a:t>
            </a:r>
          </a:p>
          <a:p>
            <a:pPr lvl="0"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   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제작 과정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5" name="제목 3"/>
          <p:cNvSpPr txBox="1"/>
          <p:nvPr/>
        </p:nvSpPr>
        <p:spPr>
          <a:xfrm>
            <a:off x="107504" y="2355726"/>
            <a:ext cx="2908299" cy="639067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03_ 7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급</a:t>
            </a: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PSAT </a:t>
            </a:r>
          </a:p>
          <a:p>
            <a:pPr lvl="0">
              <a:defRPr/>
            </a:pP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    온 오프라인 </a:t>
            </a:r>
          </a:p>
          <a:p>
            <a:pPr lvl="0"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   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진행 방법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6" name="제목 3"/>
          <p:cNvSpPr txBox="1"/>
          <p:nvPr/>
        </p:nvSpPr>
        <p:spPr>
          <a:xfrm>
            <a:off x="107503" y="3147814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04_ 7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급 </a:t>
            </a: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PSAT </a:t>
            </a:r>
          </a:p>
          <a:p>
            <a:pPr lvl="0">
              <a:defRPr/>
            </a:pP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    세부 프로그램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7" name="제목 3"/>
          <p:cNvSpPr txBox="1"/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05_ PSAT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강사진 소개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8" name="제목 3"/>
          <p:cNvSpPr txBox="1"/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06_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연구소소개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9" name="제목 3"/>
          <p:cNvSpPr txBox="1"/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07_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대학 혜택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 제작과정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27784" y="987574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상상 </a:t>
            </a:r>
            <a:r>
              <a:rPr lang="en-US" altLang="ko-KR" b="1" dirty="0" smtClean="0">
                <a:solidFill>
                  <a:schemeClr val="accent2">
                    <a:lumMod val="75000"/>
                  </a:schemeClr>
                </a:solidFill>
              </a:rPr>
              <a:t>PSAT 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연구소 </a:t>
            </a:r>
            <a:r>
              <a:rPr lang="en-US" altLang="ko-KR" b="1" dirty="0" smtClean="0">
                <a:solidFill>
                  <a:schemeClr val="accent2">
                    <a:lumMod val="75000"/>
                  </a:schemeClr>
                </a:solidFill>
              </a:rPr>
              <a:t>5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단계 문제출제 시스템</a:t>
            </a:r>
            <a:endParaRPr lang="ko-KR" alt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2" name="다이어그램 11"/>
          <p:cNvGraphicFramePr/>
          <p:nvPr>
            <p:extLst>
              <p:ext uri="{D42A27DB-BD31-4B8C-83A1-F6EECF244321}">
                <p14:modId xmlns:p14="http://schemas.microsoft.com/office/powerpoint/2010/main" val="2368150091"/>
              </p:ext>
            </p:extLst>
          </p:nvPr>
        </p:nvGraphicFramePr>
        <p:xfrm>
          <a:off x="2699792" y="1403847"/>
          <a:ext cx="5472608" cy="2536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627784" y="3958193"/>
            <a:ext cx="6120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accent2">
                    <a:lumMod val="75000"/>
                  </a:schemeClr>
                </a:solidFill>
              </a:rPr>
              <a:t>5</a:t>
            </a:r>
            <a:r>
              <a:rPr lang="ko-KR" altLang="en-US" sz="1200" dirty="0" smtClean="0">
                <a:solidFill>
                  <a:schemeClr val="accent2">
                    <a:lumMod val="75000"/>
                  </a:schemeClr>
                </a:solidFill>
              </a:rPr>
              <a:t>급 및 </a:t>
            </a:r>
            <a:r>
              <a:rPr lang="en-US" altLang="ko-KR" sz="1200" dirty="0" smtClean="0">
                <a:solidFill>
                  <a:schemeClr val="accent2">
                    <a:lumMod val="75000"/>
                  </a:schemeClr>
                </a:solidFill>
              </a:rPr>
              <a:t>7</a:t>
            </a:r>
            <a:r>
              <a:rPr lang="ko-KR" altLang="en-US" sz="1200" dirty="0" smtClean="0">
                <a:solidFill>
                  <a:schemeClr val="accent2">
                    <a:lumMod val="75000"/>
                  </a:schemeClr>
                </a:solidFill>
              </a:rPr>
              <a:t>급 </a:t>
            </a:r>
            <a:r>
              <a:rPr lang="ko-KR" altLang="en-US" sz="1200" dirty="0" err="1" smtClean="0">
                <a:solidFill>
                  <a:schemeClr val="accent2">
                    <a:lumMod val="75000"/>
                  </a:schemeClr>
                </a:solidFill>
              </a:rPr>
              <a:t>민경채</a:t>
            </a:r>
            <a:r>
              <a:rPr lang="en-US" altLang="ko-KR" sz="12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ko-KR" sz="1200" dirty="0" smtClean="0">
                <a:solidFill>
                  <a:schemeClr val="accent2">
                    <a:lumMod val="75000"/>
                  </a:schemeClr>
                </a:solidFill>
              </a:rPr>
              <a:t>PSAT</a:t>
            </a:r>
            <a:r>
              <a:rPr lang="ko-KR" altLang="en-US" sz="1200" dirty="0" smtClean="0"/>
              <a:t>과 </a:t>
            </a:r>
            <a:r>
              <a:rPr lang="ko-KR" altLang="en-US" sz="1200" dirty="0" err="1" smtClean="0">
                <a:solidFill>
                  <a:schemeClr val="accent2">
                    <a:lumMod val="75000"/>
                  </a:schemeClr>
                </a:solidFill>
              </a:rPr>
              <a:t>인사혁신처</a:t>
            </a:r>
            <a:r>
              <a:rPr lang="ko-KR" altLang="en-US" sz="12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ko-KR" sz="1200" dirty="0" smtClean="0">
                <a:solidFill>
                  <a:schemeClr val="accent2">
                    <a:lumMod val="75000"/>
                  </a:schemeClr>
                </a:solidFill>
              </a:rPr>
              <a:t>7</a:t>
            </a:r>
            <a:r>
              <a:rPr lang="ko-KR" altLang="en-US" sz="1200" dirty="0" smtClean="0">
                <a:solidFill>
                  <a:schemeClr val="accent2">
                    <a:lumMod val="75000"/>
                  </a:schemeClr>
                </a:solidFill>
              </a:rPr>
              <a:t>급 </a:t>
            </a:r>
            <a:r>
              <a:rPr lang="en-US" altLang="ko-KR" sz="1200" dirty="0" smtClean="0">
                <a:solidFill>
                  <a:schemeClr val="accent2">
                    <a:lumMod val="75000"/>
                  </a:schemeClr>
                </a:solidFill>
              </a:rPr>
              <a:t>PSAT </a:t>
            </a:r>
            <a:r>
              <a:rPr lang="ko-KR" altLang="en-US" sz="1200" dirty="0" smtClean="0">
                <a:solidFill>
                  <a:schemeClr val="accent2">
                    <a:lumMod val="75000"/>
                  </a:schemeClr>
                </a:solidFill>
              </a:rPr>
              <a:t>모의평가 </a:t>
            </a:r>
            <a:r>
              <a:rPr lang="ko-KR" altLang="en-US" sz="1200" dirty="0" smtClean="0"/>
              <a:t>문제</a:t>
            </a:r>
            <a:r>
              <a:rPr lang="en-US" altLang="ko-KR" sz="1200" dirty="0" smtClean="0"/>
              <a:t>, </a:t>
            </a:r>
            <a:r>
              <a:rPr lang="en-US" altLang="ko-KR" sz="1200" dirty="0" smtClean="0">
                <a:solidFill>
                  <a:schemeClr val="accent2">
                    <a:lumMod val="75000"/>
                  </a:schemeClr>
                </a:solidFill>
              </a:rPr>
              <a:t>7</a:t>
            </a:r>
            <a:r>
              <a:rPr lang="ko-KR" altLang="en-US" sz="1200" dirty="0" smtClean="0">
                <a:solidFill>
                  <a:schemeClr val="accent2">
                    <a:lumMod val="75000"/>
                  </a:schemeClr>
                </a:solidFill>
              </a:rPr>
              <a:t>급 공무원 직무 분석</a:t>
            </a:r>
            <a:r>
              <a:rPr lang="ko-KR" altLang="en-US" sz="1200" dirty="0" smtClean="0"/>
              <a:t>을 통해 문제를 기획하고 출제하며 철저한 검토와 감수를 통해 </a:t>
            </a:r>
            <a:r>
              <a:rPr lang="en-US" altLang="ko-KR" sz="1200" b="1" dirty="0" smtClean="0">
                <a:solidFill>
                  <a:schemeClr val="accent2">
                    <a:lumMod val="75000"/>
                  </a:schemeClr>
                </a:solidFill>
              </a:rPr>
              <a:t>2021</a:t>
            </a:r>
            <a:r>
              <a:rPr lang="ko-KR" altLang="en-US" sz="1200" b="1" dirty="0" smtClean="0">
                <a:solidFill>
                  <a:schemeClr val="accent2">
                    <a:lumMod val="75000"/>
                  </a:schemeClr>
                </a:solidFill>
              </a:rPr>
              <a:t>년 </a:t>
            </a:r>
            <a:r>
              <a:rPr lang="en-US" altLang="ko-KR" sz="1200" b="1" dirty="0" smtClean="0">
                <a:solidFill>
                  <a:schemeClr val="accent2">
                    <a:lumMod val="75000"/>
                  </a:schemeClr>
                </a:solidFill>
              </a:rPr>
              <a:t>7</a:t>
            </a:r>
            <a:r>
              <a:rPr lang="ko-KR" altLang="en-US" sz="1200" b="1" dirty="0" smtClean="0">
                <a:solidFill>
                  <a:schemeClr val="accent2">
                    <a:lumMod val="75000"/>
                  </a:schemeClr>
                </a:solidFill>
              </a:rPr>
              <a:t>급 출제 방향성을 예측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6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93075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02_ </a:t>
            </a:r>
          </a:p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문제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제작과</a:t>
            </a:r>
            <a:r>
              <a:rPr lang="ko-KR" altLang="en-US" sz="2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107504" y="2355726"/>
            <a:ext cx="2908299" cy="6390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03_ </a:t>
            </a:r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</a:t>
            </a:r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PSAT 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온 오프라인 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 방법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제목 3"/>
          <p:cNvSpPr txBox="1">
            <a:spLocks/>
          </p:cNvSpPr>
          <p:nvPr/>
        </p:nvSpPr>
        <p:spPr>
          <a:xfrm>
            <a:off x="107503" y="3147814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04_ 7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endParaRPr lang="en-US" altLang="ko-KR" sz="1200" b="1" dirty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세부 프로그램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제목 3"/>
          <p:cNvSpPr txBox="1">
            <a:spLocks/>
          </p:cNvSpPr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1476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상상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모의고사 시스템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93075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02_ </a:t>
            </a:r>
          </a:p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문제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제작과</a:t>
            </a:r>
            <a:r>
              <a:rPr lang="ko-KR" altLang="en-US" sz="2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107504" y="2355726"/>
            <a:ext cx="2908299" cy="6390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03_ </a:t>
            </a:r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</a:t>
            </a:r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PSAT 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온 오프라인 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 방법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제목 3"/>
          <p:cNvSpPr txBox="1">
            <a:spLocks/>
          </p:cNvSpPr>
          <p:nvPr/>
        </p:nvSpPr>
        <p:spPr>
          <a:xfrm>
            <a:off x="107503" y="3147814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04_ 7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endParaRPr lang="en-US" altLang="ko-KR" sz="1200" b="1" dirty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세부 프로그램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제목 3"/>
          <p:cNvSpPr txBox="1">
            <a:spLocks/>
          </p:cNvSpPr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627785" y="1433835"/>
            <a:ext cx="5904656" cy="2296367"/>
            <a:chOff x="468342" y="835235"/>
            <a:chExt cx="9156100" cy="3061822"/>
          </a:xfrm>
        </p:grpSpPr>
        <p:sp>
          <p:nvSpPr>
            <p:cNvPr id="18" name="TextBox 21"/>
            <p:cNvSpPr txBox="1"/>
            <p:nvPr/>
          </p:nvSpPr>
          <p:spPr>
            <a:xfrm>
              <a:off x="468342" y="840606"/>
              <a:ext cx="2674800" cy="288000"/>
            </a:xfrm>
            <a:prstGeom prst="rect">
              <a:avLst/>
            </a:prstGeom>
            <a:solidFill>
              <a:schemeClr val="accent2">
                <a:lumMod val="70000"/>
                <a:alpha val="50000"/>
              </a:schemeClr>
            </a:solidFill>
            <a:ln w="25400" algn="ctr">
              <a:noFill/>
              <a:round/>
            </a:ln>
          </p:spPr>
          <p:txBody>
            <a:bodyPr vert="horz" wrap="none" lIns="58792" tIns="49778" rIns="99554" bIns="49778" anchor="ctr">
              <a:noAutofit/>
            </a:bodyPr>
            <a:lstStyle/>
            <a:p>
              <a:pPr lvl="0">
                <a:defRPr lang="ko-KR" altLang="en-US"/>
              </a:pPr>
              <a:r>
                <a:rPr lang="ko-KR" altLang="en-US" sz="900">
                  <a:solidFill>
                    <a:schemeClr val="bg1"/>
                  </a:solidFill>
                  <a:latin typeface="나눔고딕"/>
                  <a:ea typeface="나눔고딕"/>
                </a:rPr>
                <a:t>문항 입력</a:t>
              </a:r>
            </a:p>
          </p:txBody>
        </p:sp>
        <p:sp>
          <p:nvSpPr>
            <p:cNvPr id="24" name="TextBox 21"/>
            <p:cNvSpPr txBox="1"/>
            <p:nvPr/>
          </p:nvSpPr>
          <p:spPr>
            <a:xfrm>
              <a:off x="3709236" y="835235"/>
              <a:ext cx="2674800" cy="288000"/>
            </a:xfrm>
            <a:prstGeom prst="rect">
              <a:avLst/>
            </a:prstGeom>
            <a:solidFill>
              <a:schemeClr val="accent2">
                <a:lumMod val="70000"/>
                <a:alpha val="50000"/>
              </a:schemeClr>
            </a:solidFill>
            <a:ln w="25400" algn="ctr">
              <a:noFill/>
              <a:round/>
            </a:ln>
          </p:spPr>
          <p:txBody>
            <a:bodyPr vert="horz" wrap="none" lIns="58792" tIns="49778" rIns="99554" bIns="49778" anchor="ctr">
              <a:noAutofit/>
            </a:bodyPr>
            <a:lstStyle/>
            <a:p>
              <a:pPr lvl="0">
                <a:defRPr lang="ko-KR" altLang="en-US"/>
              </a:pPr>
              <a:r>
                <a:rPr lang="ko-KR" altLang="en-US" sz="900">
                  <a:solidFill>
                    <a:schemeClr val="bg1"/>
                  </a:solidFill>
                  <a:latin typeface="나눔고딕"/>
                  <a:ea typeface="나눔고딕"/>
                </a:rPr>
                <a:t>문제은행식 관리</a:t>
              </a:r>
            </a:p>
          </p:txBody>
        </p:sp>
        <p:sp>
          <p:nvSpPr>
            <p:cNvPr id="25" name="Rectangle 5"/>
            <p:cNvSpPr>
              <a:spLocks noChangeArrowheads="1"/>
            </p:cNvSpPr>
            <p:nvPr/>
          </p:nvSpPr>
          <p:spPr bwMode="gray">
            <a:xfrm flipV="1">
              <a:off x="468342" y="1196720"/>
              <a:ext cx="2674800" cy="941487"/>
            </a:xfrm>
            <a:prstGeom prst="rect">
              <a:avLst/>
            </a:prstGeom>
            <a:solidFill>
              <a:srgbClr val="0050A8">
                <a:alpha val="8000"/>
              </a:srgbClr>
            </a:solidFill>
            <a:ln>
              <a:noFill/>
            </a:ln>
          </p:spPr>
          <p:txBody>
            <a:bodyPr rot="10800000" vert="horz" wrap="square" lIns="144000" tIns="72000" rIns="91440" bIns="36000" anchor="ctr" anchorCtr="0"/>
            <a:lstStyle/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실제 시험지와 동일한 </a:t>
              </a:r>
              <a:r>
                <a:rPr lang="ko-KR" altLang="en-US" sz="7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가독성을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위해 시험지 형태(</a:t>
              </a:r>
              <a:r>
                <a:rPr lang="en-US" altLang="ko-KR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PDF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파일)로 등록</a:t>
              </a:r>
            </a:p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오답노트 관리를 위해 문항별 입력 방식 혼용</a:t>
              </a:r>
            </a:p>
          </p:txBody>
        </p:sp>
        <p:sp>
          <p:nvSpPr>
            <p:cNvPr id="26" name="Rectangle 5"/>
            <p:cNvSpPr>
              <a:spLocks noChangeArrowheads="1"/>
            </p:cNvSpPr>
            <p:nvPr/>
          </p:nvSpPr>
          <p:spPr bwMode="gray">
            <a:xfrm flipV="1">
              <a:off x="3709235" y="1196720"/>
              <a:ext cx="2674800" cy="936117"/>
            </a:xfrm>
            <a:prstGeom prst="rect">
              <a:avLst/>
            </a:prstGeom>
            <a:solidFill>
              <a:srgbClr val="0050A8">
                <a:alpha val="8000"/>
              </a:srgbClr>
            </a:solidFill>
            <a:ln>
              <a:noFill/>
            </a:ln>
          </p:spPr>
          <p:txBody>
            <a:bodyPr rot="10800000" vert="horz" wrap="square" lIns="144000" tIns="72000" rIns="91440" bIns="36000" anchor="ctr" anchorCtr="0"/>
            <a:lstStyle/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문항을 유형별, 키워드, 난이도, </a:t>
              </a:r>
              <a:r>
                <a:rPr lang="ko-KR" altLang="en-US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</a:t>
              </a:r>
              <a:endPara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endParaRPr>
            </a:p>
            <a:p>
              <a:pPr latinLnBrk="0">
                <a:lnSpc>
                  <a:spcPct val="139000"/>
                </a:lnSpc>
                <a:buClr>
                  <a:srgbClr val="969696"/>
                </a:buClr>
                <a:buSzPct val="80000"/>
                <a:defRPr lang="ko-KR"/>
              </a:pPr>
              <a:r>
                <a:rPr lang="en-US" altLang="ko-KR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 </a:t>
              </a:r>
              <a:r>
                <a:rPr lang="ko-KR" altLang="en-US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출처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, </a:t>
              </a:r>
              <a:r>
                <a:rPr lang="ko-KR" altLang="en-US" sz="7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출제의도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등으로 </a:t>
              </a:r>
              <a:r>
                <a:rPr lang="ko-KR" altLang="en-US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분류</a:t>
              </a:r>
              <a:r>
                <a:rPr lang="en-US" altLang="ko-KR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/</a:t>
              </a:r>
              <a:r>
                <a:rPr lang="ko-KR" altLang="en-US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관리</a:t>
              </a:r>
              <a:endParaRPr lang="ko-KR" altLang="en-US" sz="7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endParaRPr>
            </a:p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필요에 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따라 자유로운 조합으로 문제 세트 구성</a:t>
              </a:r>
            </a:p>
          </p:txBody>
        </p:sp>
        <p:sp>
          <p:nvSpPr>
            <p:cNvPr id="27" name="TextBox 21"/>
            <p:cNvSpPr txBox="1"/>
            <p:nvPr/>
          </p:nvSpPr>
          <p:spPr>
            <a:xfrm>
              <a:off x="6949642" y="840606"/>
              <a:ext cx="2674800" cy="288000"/>
            </a:xfrm>
            <a:prstGeom prst="rect">
              <a:avLst/>
            </a:prstGeom>
            <a:solidFill>
              <a:schemeClr val="accent2">
                <a:lumMod val="70000"/>
                <a:alpha val="50000"/>
              </a:schemeClr>
            </a:solidFill>
            <a:ln w="25400" algn="ctr">
              <a:noFill/>
              <a:round/>
            </a:ln>
          </p:spPr>
          <p:txBody>
            <a:bodyPr vert="horz" wrap="none" lIns="58792" tIns="49778" rIns="99554" bIns="49778" anchor="ctr">
              <a:noAutofit/>
            </a:bodyPr>
            <a:lstStyle/>
            <a:p>
              <a:pPr lvl="0">
                <a:defRPr lang="ko-KR" altLang="en-US"/>
              </a:pPr>
              <a:r>
                <a:rPr lang="ko-KR" altLang="en-US" sz="900">
                  <a:solidFill>
                    <a:schemeClr val="bg1"/>
                  </a:solidFill>
                  <a:latin typeface="나눔고딕"/>
                  <a:ea typeface="나눔고딕"/>
                </a:rPr>
                <a:t>문제풀이</a:t>
              </a:r>
            </a:p>
          </p:txBody>
        </p:sp>
        <p:sp>
          <p:nvSpPr>
            <p:cNvPr id="28" name="Rectangle 5"/>
            <p:cNvSpPr>
              <a:spLocks noChangeArrowheads="1"/>
            </p:cNvSpPr>
            <p:nvPr/>
          </p:nvSpPr>
          <p:spPr bwMode="gray">
            <a:xfrm flipV="1">
              <a:off x="6949641" y="1202091"/>
              <a:ext cx="2674800" cy="936117"/>
            </a:xfrm>
            <a:prstGeom prst="rect">
              <a:avLst/>
            </a:prstGeom>
            <a:solidFill>
              <a:srgbClr val="0050A8">
                <a:alpha val="8000"/>
              </a:srgbClr>
            </a:solidFill>
            <a:ln>
              <a:noFill/>
            </a:ln>
          </p:spPr>
          <p:txBody>
            <a:bodyPr rot="10800000" vert="horz" wrap="square" lIns="144000" tIns="72000" rIns="91440" bIns="36000" anchor="ctr" anchorCtr="0"/>
            <a:lstStyle/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시험지 개별 배송을 통해 원하는 오프라인 장소에서 </a:t>
              </a:r>
              <a:r>
                <a:rPr lang="ko-KR" altLang="en-US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모의고사 가능 </a:t>
              </a:r>
              <a:endParaRPr lang="ko-KR" altLang="en-US" sz="7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endParaRPr>
            </a:p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</a:t>
              </a:r>
              <a:r>
                <a:rPr lang="en-US" altLang="ko-KR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PC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및 모바일에서도 </a:t>
              </a:r>
              <a:r>
                <a:rPr lang="ko-KR" altLang="en-US" sz="7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모의고사 가능</a:t>
              </a:r>
              <a:endParaRPr lang="ko-KR" altLang="en-US" sz="7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9" name="TextBox 21"/>
            <p:cNvSpPr txBox="1"/>
            <p:nvPr/>
          </p:nvSpPr>
          <p:spPr>
            <a:xfrm>
              <a:off x="468343" y="2599456"/>
              <a:ext cx="2674800" cy="288000"/>
            </a:xfrm>
            <a:prstGeom prst="rect">
              <a:avLst/>
            </a:prstGeom>
            <a:solidFill>
              <a:schemeClr val="accent2">
                <a:lumMod val="70000"/>
                <a:alpha val="50000"/>
              </a:schemeClr>
            </a:solidFill>
            <a:ln w="25400" algn="ctr">
              <a:noFill/>
              <a:round/>
            </a:ln>
          </p:spPr>
          <p:txBody>
            <a:bodyPr vert="horz" wrap="none" lIns="58792" tIns="49778" rIns="99554" bIns="49778" anchor="ctr">
              <a:noAutofit/>
            </a:bodyPr>
            <a:lstStyle/>
            <a:p>
              <a:pPr lvl="0">
                <a:defRPr lang="ko-KR" altLang="en-US"/>
              </a:pPr>
              <a:r>
                <a:rPr lang="ko-KR" altLang="en-US" sz="900">
                  <a:solidFill>
                    <a:schemeClr val="bg1"/>
                  </a:solidFill>
                  <a:latin typeface="나눔고딕"/>
                  <a:ea typeface="나눔고딕"/>
                </a:rPr>
                <a:t>답안 입력</a:t>
              </a:r>
            </a:p>
          </p:txBody>
        </p:sp>
        <p:sp>
          <p:nvSpPr>
            <p:cNvPr id="30" name="Rectangle 5"/>
            <p:cNvSpPr>
              <a:spLocks noChangeArrowheads="1"/>
            </p:cNvSpPr>
            <p:nvPr/>
          </p:nvSpPr>
          <p:spPr bwMode="gray">
            <a:xfrm flipV="1">
              <a:off x="468342" y="2960941"/>
              <a:ext cx="2674800" cy="936117"/>
            </a:xfrm>
            <a:prstGeom prst="rect">
              <a:avLst/>
            </a:prstGeom>
            <a:solidFill>
              <a:srgbClr val="0050A8">
                <a:alpha val="8000"/>
              </a:srgbClr>
            </a:solidFill>
            <a:ln>
              <a:noFill/>
            </a:ln>
          </p:spPr>
          <p:txBody>
            <a:bodyPr rot="10800000" vert="horz" wrap="square" lIns="144000" tIns="72000" rIns="91440" bIns="36000" anchor="ctr" anchorCtr="0"/>
            <a:lstStyle/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en-US" altLang="ko-KR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PC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및 모바일에서 편리하게 답안 입력</a:t>
              </a:r>
            </a:p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오프라인 단체 응시 시에는 </a:t>
              </a:r>
              <a:r>
                <a:rPr lang="en-US" altLang="ko-KR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OMR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카드를 통한 답안 입력 가능</a:t>
              </a:r>
            </a:p>
          </p:txBody>
        </p:sp>
        <p:sp>
          <p:nvSpPr>
            <p:cNvPr id="31" name="TextBox 21"/>
            <p:cNvSpPr txBox="1"/>
            <p:nvPr/>
          </p:nvSpPr>
          <p:spPr>
            <a:xfrm>
              <a:off x="3709235" y="2599456"/>
              <a:ext cx="2674800" cy="288000"/>
            </a:xfrm>
            <a:prstGeom prst="rect">
              <a:avLst/>
            </a:prstGeom>
            <a:solidFill>
              <a:schemeClr val="accent2">
                <a:lumMod val="70000"/>
                <a:alpha val="50000"/>
              </a:schemeClr>
            </a:solidFill>
            <a:ln w="25400" algn="ctr">
              <a:noFill/>
              <a:round/>
            </a:ln>
          </p:spPr>
          <p:txBody>
            <a:bodyPr vert="horz" wrap="none" lIns="58792" tIns="49778" rIns="99554" bIns="49778" anchor="ctr">
              <a:noAutofit/>
            </a:bodyPr>
            <a:lstStyle/>
            <a:p>
              <a:pPr lvl="0">
                <a:defRPr lang="ko-KR" altLang="en-US"/>
              </a:pPr>
              <a:r>
                <a:rPr lang="ko-KR" altLang="en-US" sz="900">
                  <a:solidFill>
                    <a:schemeClr val="bg1"/>
                  </a:solidFill>
                  <a:latin typeface="나눔고딕"/>
                  <a:ea typeface="나눔고딕"/>
                </a:rPr>
                <a:t>성적 분석표 조회</a:t>
              </a:r>
            </a:p>
          </p:txBody>
        </p:sp>
        <p:sp>
          <p:nvSpPr>
            <p:cNvPr id="32" name="Rectangle 5"/>
            <p:cNvSpPr>
              <a:spLocks noChangeArrowheads="1"/>
            </p:cNvSpPr>
            <p:nvPr/>
          </p:nvSpPr>
          <p:spPr bwMode="gray">
            <a:xfrm flipV="1">
              <a:off x="3709234" y="2960941"/>
              <a:ext cx="2674800" cy="936117"/>
            </a:xfrm>
            <a:prstGeom prst="rect">
              <a:avLst/>
            </a:prstGeom>
            <a:solidFill>
              <a:srgbClr val="0050A8">
                <a:alpha val="8000"/>
              </a:srgbClr>
            </a:solidFill>
            <a:ln>
              <a:noFill/>
            </a:ln>
          </p:spPr>
          <p:txBody>
            <a:bodyPr rot="10800000" vert="horz" wrap="square" lIns="144000" tIns="72000" rIns="91440" bIns="36000" anchor="ctr" anchorCtr="0"/>
            <a:lstStyle/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개인별&amp;회차별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성적 분석표 제공</a:t>
              </a:r>
            </a:p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회차별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나의 성적과 전체 응시생 성적 비교 관리</a:t>
              </a:r>
            </a:p>
          </p:txBody>
        </p:sp>
        <p:sp>
          <p:nvSpPr>
            <p:cNvPr id="33" name="TextBox 21"/>
            <p:cNvSpPr txBox="1"/>
            <p:nvPr/>
          </p:nvSpPr>
          <p:spPr>
            <a:xfrm>
              <a:off x="6949641" y="2599456"/>
              <a:ext cx="2674800" cy="288000"/>
            </a:xfrm>
            <a:prstGeom prst="rect">
              <a:avLst/>
            </a:prstGeom>
            <a:solidFill>
              <a:schemeClr val="accent2">
                <a:lumMod val="70000"/>
                <a:alpha val="50000"/>
              </a:schemeClr>
            </a:solidFill>
            <a:ln w="25400" algn="ctr">
              <a:noFill/>
              <a:round/>
            </a:ln>
          </p:spPr>
          <p:txBody>
            <a:bodyPr vert="horz" wrap="none" lIns="58792" tIns="49778" rIns="99554" bIns="49778" anchor="ctr">
              <a:noAutofit/>
            </a:bodyPr>
            <a:lstStyle/>
            <a:p>
              <a:pPr lvl="0">
                <a:defRPr lang="ko-KR" altLang="en-US"/>
              </a:pPr>
              <a:r>
                <a:rPr lang="ko-KR" altLang="en-US" sz="900">
                  <a:solidFill>
                    <a:schemeClr val="bg1"/>
                  </a:solidFill>
                  <a:latin typeface="나눔고딕"/>
                  <a:ea typeface="나눔고딕"/>
                </a:rPr>
                <a:t>오답 관리</a:t>
              </a:r>
            </a:p>
          </p:txBody>
        </p:sp>
        <p:sp>
          <p:nvSpPr>
            <p:cNvPr id="34" name="Rectangle 5"/>
            <p:cNvSpPr>
              <a:spLocks noChangeArrowheads="1"/>
            </p:cNvSpPr>
            <p:nvPr/>
          </p:nvSpPr>
          <p:spPr bwMode="gray">
            <a:xfrm flipV="1">
              <a:off x="6949640" y="2960941"/>
              <a:ext cx="2674800" cy="936117"/>
            </a:xfrm>
            <a:prstGeom prst="rect">
              <a:avLst/>
            </a:prstGeom>
            <a:solidFill>
              <a:srgbClr val="0050A8">
                <a:alpha val="8000"/>
              </a:srgbClr>
            </a:solidFill>
            <a:ln>
              <a:noFill/>
            </a:ln>
          </p:spPr>
          <p:txBody>
            <a:bodyPr rot="10800000" vert="horz" wrap="square" lIns="144000" tIns="72000" rIns="91440" bIns="36000" anchor="ctr" anchorCtr="0"/>
            <a:lstStyle/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나의 오답과 해설강의를 </a:t>
              </a:r>
              <a:r>
                <a:rPr lang="ko-KR" altLang="en-US" sz="7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문제단위로</a:t>
              </a: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 1:1 매칭하여 관리</a:t>
              </a:r>
            </a:p>
            <a:p>
              <a:pPr marL="53912" indent="-80963" latinLnBrk="0">
                <a:lnSpc>
                  <a:spcPct val="139000"/>
                </a:lnSpc>
                <a:buClr>
                  <a:srgbClr val="969696"/>
                </a:buClr>
                <a:buSzPct val="80000"/>
                <a:buFont typeface="Wingdings"/>
                <a:buChar char="§"/>
                <a:defRPr lang="ko-KR"/>
              </a:pPr>
              <a:r>
                <a:rPr lang="ko-KR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/>
                  <a:ea typeface="맑은 고딕"/>
                </a:rPr>
                <a:t> 오답 관리를 통해 나의 약점 분석 및 보완</a:t>
              </a:r>
            </a:p>
          </p:txBody>
        </p:sp>
        <p:sp>
          <p:nvSpPr>
            <p:cNvPr id="35" name="오른쪽 화살표 15"/>
            <p:cNvSpPr/>
            <p:nvPr/>
          </p:nvSpPr>
          <p:spPr>
            <a:xfrm>
              <a:off x="3261695" y="1128606"/>
              <a:ext cx="313989" cy="80519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586172"/>
            </a:solidFill>
            <a:ln w="31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 lang="ko-KR" altLang="en-US"/>
              </a:pPr>
              <a:endParaRPr lang="ko-KR" altLang="en-US" sz="800" b="1" spc="-113">
                <a:solidFill>
                  <a:schemeClr val="bg1"/>
                </a:solidFill>
              </a:endParaRPr>
            </a:p>
          </p:txBody>
        </p:sp>
        <p:sp>
          <p:nvSpPr>
            <p:cNvPr id="36" name="오른쪽 화살표 15"/>
            <p:cNvSpPr/>
            <p:nvPr/>
          </p:nvSpPr>
          <p:spPr>
            <a:xfrm>
              <a:off x="6528054" y="1196720"/>
              <a:ext cx="313989" cy="80519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586172"/>
            </a:solidFill>
            <a:ln w="31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 lang="ko-KR" altLang="en-US"/>
              </a:pPr>
              <a:endParaRPr lang="ko-KR" altLang="en-US" sz="800" b="1" spc="-113">
                <a:solidFill>
                  <a:schemeClr val="bg1"/>
                </a:solidFill>
              </a:endParaRPr>
            </a:p>
          </p:txBody>
        </p:sp>
        <p:sp>
          <p:nvSpPr>
            <p:cNvPr id="37" name="오른쪽 화살표 15"/>
            <p:cNvSpPr/>
            <p:nvPr/>
          </p:nvSpPr>
          <p:spPr>
            <a:xfrm>
              <a:off x="3261695" y="2743456"/>
              <a:ext cx="313989" cy="80519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586172"/>
            </a:solidFill>
            <a:ln w="31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 lang="ko-KR" altLang="en-US"/>
              </a:pPr>
              <a:endParaRPr lang="ko-KR" altLang="en-US" sz="800" b="1" spc="-113">
                <a:solidFill>
                  <a:schemeClr val="bg1"/>
                </a:solidFill>
              </a:endParaRPr>
            </a:p>
          </p:txBody>
        </p:sp>
        <p:sp>
          <p:nvSpPr>
            <p:cNvPr id="38" name="오른쪽 화살표 15"/>
            <p:cNvSpPr/>
            <p:nvPr/>
          </p:nvSpPr>
          <p:spPr>
            <a:xfrm>
              <a:off x="6528054" y="2887456"/>
              <a:ext cx="313989" cy="80519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586172"/>
            </a:solidFill>
            <a:ln w="31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 lang="ko-KR" altLang="en-US"/>
              </a:pPr>
              <a:endParaRPr lang="ko-KR" altLang="en-US" sz="800" b="1" spc="-113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8014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/>
          <p:nvPr/>
        </p:nvSpPr>
        <p:spPr>
          <a:xfrm>
            <a:off x="79525" y="309099"/>
            <a:ext cx="2908299" cy="1542571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03_ </a:t>
            </a:r>
          </a:p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7</a:t>
            </a: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급 </a:t>
            </a: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PSAT</a:t>
            </a:r>
          </a:p>
          <a:p>
            <a:pPr>
              <a:lnSpc>
                <a:spcPct val="100000"/>
              </a:lnSpc>
              <a:defRPr/>
            </a:pP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온 오프라인</a:t>
            </a:r>
          </a:p>
          <a:p>
            <a:pPr>
              <a:lnSpc>
                <a:spcPct val="100000"/>
              </a:lnSpc>
              <a:defRPr/>
            </a:pP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진행 방법</a:t>
            </a:r>
            <a:endParaRPr lang="en-US" altLang="ko-KR" sz="2800" b="1">
              <a:ln w="9525">
                <a:solidFill>
                  <a:schemeClr val="bg1"/>
                </a:solidFill>
              </a:ln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sp>
        <p:nvSpPr>
          <p:cNvPr id="9" name="부제목 2"/>
          <p:cNvSpPr txBox="1"/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7</a:t>
            </a:r>
            <a:r>
              <a:rPr lang="ko-KR" altLang="en-US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급 </a:t>
            </a: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PSAT</a:t>
            </a:r>
            <a:r>
              <a:rPr lang="ko-KR" altLang="en-US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 온라인 진행방법</a:t>
            </a: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 </a:t>
            </a:r>
            <a:endParaRPr lang="ko-KR" altLang="en-US" sz="2800" b="1">
              <a:ln w="9525"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/>
              <a:ea typeface="맑은 고딕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27784" y="987574"/>
            <a:ext cx="5400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b="1">
                <a:solidFill>
                  <a:schemeClr val="accent2">
                    <a:lumMod val="75000"/>
                  </a:schemeClr>
                </a:solidFill>
              </a:rPr>
              <a:t>상상 지정된 사이트로 접속 </a:t>
            </a:r>
            <a:r>
              <a:rPr lang="en-US" altLang="ko-KR" b="1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ko-KR" altLang="en-US" sz="1400" b="1">
                <a:solidFill>
                  <a:schemeClr val="accent2">
                    <a:lumMod val="75000"/>
                  </a:schemeClr>
                </a:solidFill>
              </a:rPr>
              <a:t>사이트 주소는 추후 안내</a:t>
            </a:r>
            <a:endParaRPr lang="en-US" altLang="ko-KR" sz="1400" b="1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750709" y="1408603"/>
            <a:ext cx="4183578" cy="2178531"/>
          </a:xfrm>
          <a:prstGeom prst="rect">
            <a:avLst/>
          </a:prstGeom>
          <a:ln w="9525" cap="flat" cmpd="sng">
            <a:solidFill>
              <a:schemeClr val="accent2"/>
            </a:solidFill>
            <a:prstDash val="solid"/>
            <a:round/>
          </a:ln>
        </p:spPr>
      </p:pic>
      <p:sp>
        <p:nvSpPr>
          <p:cNvPr id="8" name="직사각형 7"/>
          <p:cNvSpPr/>
          <p:nvPr/>
        </p:nvSpPr>
        <p:spPr>
          <a:xfrm>
            <a:off x="6444208" y="1624627"/>
            <a:ext cx="490079" cy="196250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6300192" y="1480611"/>
            <a:ext cx="216024" cy="21602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/>
              <a:t>2</a:t>
            </a:r>
            <a:endParaRPr lang="ko-KR" altLang="en-US" sz="1200" b="1"/>
          </a:p>
        </p:txBody>
      </p:sp>
      <p:sp>
        <p:nvSpPr>
          <p:cNvPr id="17" name="직사각형 16"/>
          <p:cNvSpPr/>
          <p:nvPr/>
        </p:nvSpPr>
        <p:spPr>
          <a:xfrm>
            <a:off x="2987824" y="1732639"/>
            <a:ext cx="3168352" cy="18544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2843808" y="1624627"/>
            <a:ext cx="216024" cy="21602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/>
              <a:t>1</a:t>
            </a:r>
            <a:endParaRPr lang="ko-KR" altLang="en-US" sz="1200" b="1"/>
          </a:p>
        </p:txBody>
      </p:sp>
      <p:sp>
        <p:nvSpPr>
          <p:cNvPr id="18" name="TextBox 17"/>
          <p:cNvSpPr txBox="1"/>
          <p:nvPr/>
        </p:nvSpPr>
        <p:spPr>
          <a:xfrm>
            <a:off x="2699792" y="3731859"/>
            <a:ext cx="5760640" cy="1057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arenR"/>
              <a:defRPr/>
            </a:pPr>
            <a:r>
              <a:rPr lang="ko-KR" altLang="en-US" sz="1300"/>
              <a:t>실제 시험지와 동일한 온라인 환경</a:t>
            </a:r>
          </a:p>
          <a:p>
            <a:pPr marL="342900" indent="-342900">
              <a:buAutoNum type="arabicParenR"/>
              <a:defRPr/>
            </a:pPr>
            <a:r>
              <a:rPr lang="ko-KR" altLang="en-US" sz="1300"/>
              <a:t>답안표기란으로 정답 제출</a:t>
            </a:r>
          </a:p>
          <a:p>
            <a:pPr marL="342900" indent="-342900">
              <a:buAutoNum type="arabicParenR"/>
              <a:defRPr/>
            </a:pPr>
            <a:r>
              <a:rPr lang="ko-KR" altLang="en-US" sz="1300"/>
              <a:t>소요시간 확인 가능</a:t>
            </a:r>
            <a:endParaRPr lang="ko-KR" altLang="en-US" sz="1400"/>
          </a:p>
          <a:p>
            <a:pPr marL="342900" indent="-342900">
              <a:buAutoNum type="arabicParenR"/>
              <a:defRPr/>
            </a:pPr>
            <a:endParaRPr lang="en-US" altLang="ko-KR" sz="1400"/>
          </a:p>
          <a:p>
            <a:pPr lvl="0">
              <a:defRPr/>
            </a:pPr>
            <a:r>
              <a:rPr lang="en-US" altLang="ko-KR" sz="1050"/>
              <a:t>*</a:t>
            </a:r>
            <a:r>
              <a:rPr lang="ko-KR" altLang="en-US" sz="1050"/>
              <a:t>지정된 시간이 끝나면 답안이 자동 제출되며 다음 시험을 준비할 수 있게 셋팅되어 있음 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444208" y="1408603"/>
            <a:ext cx="490079" cy="1800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6300192" y="1563638"/>
            <a:ext cx="216024" cy="21602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/>
              <a:t>3</a:t>
            </a:r>
            <a:endParaRPr lang="ko-KR" altLang="en-US" sz="1200" b="1"/>
          </a:p>
        </p:txBody>
      </p:sp>
      <p:sp>
        <p:nvSpPr>
          <p:cNvPr id="30" name="제목 3"/>
          <p:cNvSpPr txBox="1"/>
          <p:nvPr/>
        </p:nvSpPr>
        <p:spPr>
          <a:xfrm>
            <a:off x="107503" y="3147814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04_ 7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급 </a:t>
            </a: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PSAT </a:t>
            </a:r>
          </a:p>
          <a:p>
            <a:pPr lvl="0">
              <a:defRPr/>
            </a:pP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    세부 프로그램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31" name="제목 3"/>
          <p:cNvSpPr txBox="1"/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05_ PSAT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강사진 소개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32" name="제목 3"/>
          <p:cNvSpPr txBox="1"/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06_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연구소소개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33" name="제목 3"/>
          <p:cNvSpPr txBox="1"/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07_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대학 혜택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2128759" y="987574"/>
            <a:ext cx="3523361" cy="401191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/>
          <p:nvPr/>
        </p:nvSpPr>
        <p:spPr>
          <a:xfrm>
            <a:off x="79525" y="309099"/>
            <a:ext cx="2908299" cy="1542571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03_ </a:t>
            </a:r>
          </a:p>
          <a:p>
            <a:pPr>
              <a:lnSpc>
                <a:spcPct val="100000"/>
              </a:lnSpc>
              <a:defRPr/>
            </a:pP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7</a:t>
            </a: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급 </a:t>
            </a:r>
            <a:r>
              <a:rPr lang="en-US" altLang="ko-KR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PSAT</a:t>
            </a:r>
          </a:p>
          <a:p>
            <a:pPr>
              <a:lnSpc>
                <a:spcPct val="100000"/>
              </a:lnSpc>
              <a:defRPr/>
            </a:pP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온 오프라인</a:t>
            </a:r>
          </a:p>
          <a:p>
            <a:pPr>
              <a:lnSpc>
                <a:spcPct val="100000"/>
              </a:lnSpc>
              <a:defRPr/>
            </a:pPr>
            <a:r>
              <a:rPr lang="ko-KR" altLang="en-US" sz="2800" b="1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/>
                <a:ea typeface="맑은 고딕"/>
              </a:rPr>
              <a:t>진행 방법</a:t>
            </a:r>
            <a:endParaRPr lang="en-US" altLang="ko-KR" sz="2800" b="1">
              <a:ln w="9525">
                <a:solidFill>
                  <a:schemeClr val="bg1"/>
                </a:solidFill>
              </a:ln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sp>
        <p:nvSpPr>
          <p:cNvPr id="9" name="부제목 2"/>
          <p:cNvSpPr txBox="1"/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7</a:t>
            </a:r>
            <a:r>
              <a:rPr lang="ko-KR" altLang="en-US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급 </a:t>
            </a: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PSAT</a:t>
            </a:r>
            <a:r>
              <a:rPr lang="ko-KR" altLang="en-US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 오프라인 진행방법</a:t>
            </a:r>
            <a:r>
              <a:rPr lang="en-US" altLang="ko-KR" sz="2800" b="1">
                <a:ln w="9525"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 </a:t>
            </a:r>
            <a:endParaRPr lang="ko-KR" altLang="en-US" sz="2800" b="1">
              <a:ln w="9525"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/>
              <a:ea typeface="맑은 고딕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868144" y="2000329"/>
            <a:ext cx="2952328" cy="1864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b="1">
                <a:solidFill>
                  <a:schemeClr val="accent2">
                    <a:lumMod val="75000"/>
                  </a:schemeClr>
                </a:solidFill>
              </a:rPr>
              <a:t>1) </a:t>
            </a:r>
            <a:r>
              <a:rPr lang="ko-KR" altLang="en-US" sz="1400" b="1">
                <a:solidFill>
                  <a:schemeClr val="accent2">
                    <a:lumMod val="75000"/>
                  </a:schemeClr>
                </a:solidFill>
              </a:rPr>
              <a:t>실제와 유사한 환경으로 오프</a:t>
            </a:r>
          </a:p>
          <a:p>
            <a:pPr lvl="0">
              <a:defRPr/>
            </a:pPr>
            <a:r>
              <a:rPr lang="ko-KR" altLang="en-US" sz="1400" b="1">
                <a:solidFill>
                  <a:schemeClr val="accent2">
                    <a:lumMod val="75000"/>
                  </a:schemeClr>
                </a:solidFill>
              </a:rPr>
              <a:t>    라인</a:t>
            </a:r>
            <a:r>
              <a:rPr lang="en-US" altLang="ko-KR" sz="1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ko-KR" altLang="en-US" sz="1400" b="1">
                <a:solidFill>
                  <a:schemeClr val="accent2">
                    <a:lumMod val="75000"/>
                  </a:schemeClr>
                </a:solidFill>
              </a:rPr>
              <a:t>시험 진행 가능</a:t>
            </a:r>
          </a:p>
          <a:p>
            <a:pPr lvl="0">
              <a:defRPr/>
            </a:pPr>
            <a:endParaRPr lang="en-US" altLang="ko-KR" sz="1400" b="1">
              <a:solidFill>
                <a:schemeClr val="accent2">
                  <a:lumMod val="75000"/>
                </a:schemeClr>
              </a:solidFill>
            </a:endParaRPr>
          </a:p>
          <a:p>
            <a:pPr lvl="0">
              <a:defRPr/>
            </a:pPr>
            <a:r>
              <a:rPr lang="en-US" altLang="ko-KR" sz="1400" b="1">
                <a:solidFill>
                  <a:schemeClr val="accent2">
                    <a:lumMod val="75000"/>
                  </a:schemeClr>
                </a:solidFill>
              </a:rPr>
              <a:t>2) </a:t>
            </a:r>
            <a:r>
              <a:rPr lang="ko-KR" altLang="en-US" sz="1400" b="1">
                <a:solidFill>
                  <a:schemeClr val="accent2">
                    <a:lumMod val="75000"/>
                  </a:schemeClr>
                </a:solidFill>
              </a:rPr>
              <a:t>오프라인 시험지보고 온라인으</a:t>
            </a:r>
          </a:p>
          <a:p>
            <a:pPr lvl="0">
              <a:defRPr/>
            </a:pPr>
            <a:r>
              <a:rPr lang="ko-KR" altLang="en-US" sz="1400" b="1">
                <a:solidFill>
                  <a:schemeClr val="accent2">
                    <a:lumMod val="75000"/>
                  </a:schemeClr>
                </a:solidFill>
              </a:rPr>
              <a:t>    로 성적관리</a:t>
            </a:r>
          </a:p>
          <a:p>
            <a:pPr lvl="0">
              <a:defRPr/>
            </a:pPr>
            <a:endParaRPr lang="ko-KR" altLang="en-US" sz="1400" b="1">
              <a:solidFill>
                <a:schemeClr val="accent2">
                  <a:lumMod val="75000"/>
                </a:schemeClr>
              </a:solidFill>
            </a:endParaRPr>
          </a:p>
          <a:p>
            <a:pPr lvl="0">
              <a:defRPr/>
            </a:pPr>
            <a:r>
              <a:rPr lang="ko-KR" altLang="en-US" sz="1100"/>
              <a:t>실제 시험지로 시험보고 편하게 온라인 답안입력</a:t>
            </a:r>
            <a:r>
              <a:rPr lang="en-US" altLang="ko-KR" sz="1100"/>
              <a:t> -&gt; </a:t>
            </a:r>
            <a:r>
              <a:rPr lang="ko-KR" altLang="en-US" sz="1100"/>
              <a:t>입력된 답안으로 바로 성적 확인 및 오답관리 가능  </a:t>
            </a:r>
            <a:endParaRPr lang="en-US" altLang="ko-KR" sz="110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/>
          <a:srcRect l="7300" t="8240" r="9880" b="7200"/>
          <a:stretch>
            <a:fillRect/>
          </a:stretch>
        </p:blipFill>
        <p:spPr>
          <a:xfrm>
            <a:off x="2344783" y="1563638"/>
            <a:ext cx="2875289" cy="3109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제목 3"/>
          <p:cNvSpPr txBox="1"/>
          <p:nvPr/>
        </p:nvSpPr>
        <p:spPr>
          <a:xfrm>
            <a:off x="107503" y="3147814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04_ 7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급 </a:t>
            </a: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PSAT </a:t>
            </a:r>
          </a:p>
          <a:p>
            <a:pPr lvl="0">
              <a:defRPr/>
            </a:pP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     세부 프로그램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4" name="제목 3"/>
          <p:cNvSpPr txBox="1"/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05_ PSAT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강사진 소개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5" name="제목 3"/>
          <p:cNvSpPr txBox="1"/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06_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연구소소개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16" name="제목 3"/>
          <p:cNvSpPr txBox="1"/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ko-KR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07_ </a:t>
            </a:r>
            <a:r>
              <a:rPr lang="ko-KR" altLang="en-US" sz="1200" b="1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대학 혜택</a:t>
            </a:r>
            <a:endParaRPr lang="en-US" altLang="ko-KR" sz="1200" b="1">
              <a:solidFill>
                <a:schemeClr val="accent2">
                  <a:lumMod val="60000"/>
                  <a:lumOff val="40000"/>
                </a:schemeClr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04_ </a:t>
            </a:r>
          </a:p>
          <a:p>
            <a:pPr>
              <a:lnSpc>
                <a:spcPct val="100000"/>
              </a:lnSpc>
            </a:pPr>
            <a:r>
              <a:rPr lang="en-US" altLang="ko-KR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</a:p>
          <a:p>
            <a:pPr>
              <a:lnSpc>
                <a:spcPct val="100000"/>
              </a:lnSpc>
            </a:pP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세부 프로그</a:t>
            </a:r>
            <a:r>
              <a:rPr lang="ko-KR" altLang="en-US" sz="23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램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One-Stop 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27784" y="1059582"/>
            <a:ext cx="5862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상상의 </a:t>
            </a:r>
            <a:r>
              <a:rPr lang="en-US" altLang="ko-KR" b="1" dirty="0" smtClean="0">
                <a:solidFill>
                  <a:schemeClr val="accent2">
                    <a:lumMod val="75000"/>
                  </a:schemeClr>
                </a:solidFill>
              </a:rPr>
              <a:t>PSAT 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전국모의고사를 볼 경우 </a:t>
            </a:r>
            <a:endParaRPr lang="en-US" altLang="ko-KR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altLang="ko-KR" b="1" dirty="0" smtClean="0">
                <a:solidFill>
                  <a:schemeClr val="accent2">
                    <a:lumMod val="75000"/>
                  </a:schemeClr>
                </a:solidFill>
              </a:rPr>
              <a:t>One-Stop 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프로그램 이용 가능</a:t>
            </a:r>
            <a:endParaRPr lang="en-US" altLang="ko-KR" sz="14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522443" y="2283718"/>
            <a:ext cx="1889068" cy="23092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644008" y="2283718"/>
            <a:ext cx="1889068" cy="23092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715380" y="2283718"/>
            <a:ext cx="1889068" cy="23092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652687" y="2381338"/>
            <a:ext cx="911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STEP 1. </a:t>
            </a:r>
            <a:endParaRPr lang="ko-KR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4812927" y="2390630"/>
            <a:ext cx="911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STEP 2. 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6829151" y="2390630"/>
            <a:ext cx="911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STEP 3. 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4788024" y="2959143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온라인 테스트를 통한 맞춤형 강의 </a:t>
            </a:r>
            <a:endParaRPr lang="en-US" altLang="ko-KR" sz="1200" dirty="0" smtClean="0"/>
          </a:p>
          <a:p>
            <a:r>
              <a:rPr lang="ko-KR" altLang="en-US" sz="1200" dirty="0" err="1" smtClean="0"/>
              <a:t>콘텐츠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6876256" y="2968435"/>
            <a:ext cx="165618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교육 진행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</a:rPr>
              <a:t>후</a:t>
            </a:r>
            <a:r>
              <a:rPr lang="ko-KR" altLang="en-US" sz="1200" dirty="0" smtClean="0"/>
              <a:t> 온라인 테스트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100" dirty="0" smtClean="0"/>
              <a:t>-</a:t>
            </a:r>
            <a:r>
              <a:rPr lang="ko-KR" altLang="en-US" sz="1100" dirty="0" smtClean="0"/>
              <a:t>강의 진행 후 실력 향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ko-KR" altLang="en-US" sz="1100" dirty="0" smtClean="0"/>
              <a:t>상 체험</a:t>
            </a:r>
            <a:endParaRPr lang="en-US" altLang="ko-KR" sz="1100" dirty="0" smtClean="0"/>
          </a:p>
          <a:p>
            <a:r>
              <a:rPr lang="en-US" altLang="ko-KR" sz="1100" dirty="0" smtClean="0"/>
              <a:t>-</a:t>
            </a:r>
            <a:r>
              <a:rPr lang="ko-KR" altLang="en-US" sz="1100" dirty="0" smtClean="0"/>
              <a:t>향후 합격을 위한 추가 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ko-KR" altLang="en-US" sz="1100" dirty="0" smtClean="0"/>
              <a:t>포인트 피드백</a:t>
            </a:r>
            <a:endParaRPr lang="en-US" altLang="ko-KR" sz="1100" dirty="0" smtClean="0"/>
          </a:p>
        </p:txBody>
      </p:sp>
      <p:sp>
        <p:nvSpPr>
          <p:cNvPr id="24" name="제목 3"/>
          <p:cNvSpPr txBox="1">
            <a:spLocks/>
          </p:cNvSpPr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47806" y="2979165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교육진행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</a:rPr>
              <a:t>전</a:t>
            </a:r>
            <a:r>
              <a:rPr lang="ko-KR" altLang="en-US" sz="1200" dirty="0" smtClean="0"/>
              <a:t> 온라인 테스트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-</a:t>
            </a:r>
            <a:r>
              <a:rPr lang="ko-KR" altLang="en-US" sz="1100" dirty="0" smtClean="0"/>
              <a:t>전체 문제유형 파악</a:t>
            </a:r>
            <a:endParaRPr lang="en-US" altLang="ko-KR" sz="1100" dirty="0" smtClean="0"/>
          </a:p>
          <a:p>
            <a:r>
              <a:rPr lang="en-US" altLang="ko-KR" sz="1100" dirty="0" smtClean="0"/>
              <a:t>-</a:t>
            </a:r>
            <a:r>
              <a:rPr lang="ko-KR" altLang="en-US" sz="1100" dirty="0" smtClean="0"/>
              <a:t>효율적 강의 수강을 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ko-KR" altLang="en-US" sz="1100" dirty="0" smtClean="0"/>
              <a:t>위한 강점 약점 파악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48162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One-Stop 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84"/>
          <p:cNvGrpSpPr/>
          <p:nvPr/>
        </p:nvGrpSpPr>
        <p:grpSpPr>
          <a:xfrm rot="10800000">
            <a:off x="2330297" y="992176"/>
            <a:ext cx="2243519" cy="507998"/>
            <a:chOff x="600" y="1363"/>
            <a:chExt cx="1827" cy="545"/>
          </a:xfrm>
        </p:grpSpPr>
        <p:sp>
          <p:nvSpPr>
            <p:cNvPr id="24" name="Rectangle 20"/>
            <p:cNvSpPr>
              <a:spLocks noChangeArrowheads="1"/>
            </p:cNvSpPr>
            <p:nvPr/>
          </p:nvSpPr>
          <p:spPr>
            <a:xfrm rot="10800000">
              <a:off x="742" y="1363"/>
              <a:ext cx="823" cy="545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r>
                <a:rPr lang="ko-KR" altLang="en-US" sz="950">
                  <a:latin typeface="맑은 고딕"/>
                  <a:ea typeface="맑은 고딕"/>
                </a:rPr>
                <a:t>기출문제 </a:t>
              </a:r>
            </a:p>
          </p:txBody>
        </p:sp>
        <p:sp>
          <p:nvSpPr>
            <p:cNvPr id="27" name="Rectangle 67"/>
            <p:cNvSpPr>
              <a:spLocks noChangeArrowheads="1"/>
            </p:cNvSpPr>
            <p:nvPr/>
          </p:nvSpPr>
          <p:spPr>
            <a:xfrm>
              <a:off x="600" y="1393"/>
              <a:ext cx="923" cy="291"/>
            </a:xfrm>
            <a:prstGeom prst="rect">
              <a:avLst/>
            </a:prstGeom>
            <a:noFill/>
            <a:ln w="9525" algn="ctr">
              <a:noFill/>
              <a:miter/>
            </a:ln>
          </p:spPr>
          <p:txBody>
            <a:bodyPr>
              <a:spAutoFit/>
            </a:bodyPr>
            <a:lstStyle/>
            <a:p>
              <a:pPr lvl="0">
                <a:defRPr/>
              </a:pPr>
              <a:endParaRPr lang="ko-KR" altLang="en-US" sz="1200">
                <a:latin typeface="맑은 고딕"/>
                <a:ea typeface="맑은 고딕"/>
              </a:endParaRPr>
            </a:p>
            <a:p>
              <a:pPr lvl="0">
                <a:defRPr/>
              </a:pPr>
              <a:endParaRPr lang="en-US" altLang="ko-KR" sz="1200">
                <a:latin typeface="맑은 고딕"/>
                <a:ea typeface="맑은 고딕"/>
              </a:endParaRPr>
            </a:p>
          </p:txBody>
        </p:sp>
        <p:sp>
          <p:nvSpPr>
            <p:cNvPr id="28" name="AutoShape 22"/>
            <p:cNvSpPr>
              <a:spLocks noChangeArrowheads="1"/>
            </p:cNvSpPr>
            <p:nvPr/>
          </p:nvSpPr>
          <p:spPr>
            <a:xfrm rot="16200000">
              <a:off x="1323" y="1605"/>
              <a:ext cx="545" cy="6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2 w 21600"/>
                <a:gd name="T13" fmla="*/ 2833 h 21600"/>
                <a:gd name="T14" fmla="*/ 18628 w 21600"/>
                <a:gd name="T15" fmla="*/ 1876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315" y="21600"/>
                  </a:lnTo>
                  <a:lnTo>
                    <a:pt x="19285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29" name="Group 83"/>
            <p:cNvGrpSpPr/>
            <p:nvPr/>
          </p:nvGrpSpPr>
          <p:grpSpPr>
            <a:xfrm>
              <a:off x="1641" y="1421"/>
              <a:ext cx="786" cy="428"/>
              <a:chOff x="1624" y="1421"/>
              <a:chExt cx="404" cy="428"/>
            </a:xfrm>
          </p:grpSpPr>
          <p:sp>
            <p:nvSpPr>
              <p:cNvPr id="30" name="Rectangle 58"/>
              <p:cNvSpPr>
                <a:spLocks noChangeArrowheads="1"/>
              </p:cNvSpPr>
              <p:nvPr/>
            </p:nvSpPr>
            <p:spPr>
              <a:xfrm>
                <a:off x="1992" y="1422"/>
                <a:ext cx="36" cy="424"/>
              </a:xfrm>
              <a:prstGeom prst="rect">
                <a:avLst/>
              </a:prstGeom>
              <a:solidFill>
                <a:srgbClr val="DDDDDD"/>
              </a:solidFill>
              <a:ln w="9525" algn="ctr">
                <a:solidFill>
                  <a:srgbClr val="92B0C8"/>
                </a:solidFill>
                <a:miter/>
              </a:ln>
            </p:spPr>
            <p:txBody>
              <a:bodyPr wrap="none" anchor="ctr"/>
              <a:lstStyle/>
              <a:p>
                <a:pPr lvl="0">
                  <a:defRPr/>
                </a:pPr>
                <a:endParaRPr lang="ko-KR" altLang="en-US" sz="1200">
                  <a:latin typeface="맑은 고딕"/>
                  <a:ea typeface="맑은 고딕"/>
                </a:endParaRPr>
              </a:p>
            </p:txBody>
          </p:sp>
          <p:sp>
            <p:nvSpPr>
              <p:cNvPr id="31" name="Rectangle 23"/>
              <p:cNvSpPr>
                <a:spLocks noChangeArrowheads="1"/>
              </p:cNvSpPr>
              <p:nvPr/>
            </p:nvSpPr>
            <p:spPr>
              <a:xfrm rot="10800000">
                <a:off x="1624" y="1421"/>
                <a:ext cx="395" cy="42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 algn="ctr">
                <a:solidFill>
                  <a:srgbClr val="92B0C8"/>
                </a:solidFill>
                <a:prstDash val="sysDot"/>
                <a:miter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1100">
                    <a:latin typeface="맑은 고딕"/>
                    <a:ea typeface="맑은 고딕"/>
                  </a:rPr>
                  <a:t>기출문제 풀이</a:t>
                </a:r>
              </a:p>
            </p:txBody>
          </p:sp>
        </p:grpSp>
      </p:grpSp>
      <p:sp>
        <p:nvSpPr>
          <p:cNvPr id="32" name="Text Box 23"/>
          <p:cNvSpPr txBox="1">
            <a:spLocks noChangeArrowheads="1"/>
          </p:cNvSpPr>
          <p:nvPr/>
        </p:nvSpPr>
        <p:spPr>
          <a:xfrm>
            <a:off x="5235884" y="1214422"/>
            <a:ext cx="1655762" cy="741345"/>
          </a:xfrm>
          <a:prstGeom prst="rect">
            <a:avLst/>
          </a:prstGeom>
          <a:solidFill>
            <a:schemeClr val="bg1"/>
          </a:solidFill>
          <a:ln w="9525">
            <a:solidFill>
              <a:srgbClr val="808080"/>
            </a:solidFill>
            <a:miter/>
          </a:ln>
        </p:spPr>
        <p:txBody>
          <a:bodyPr wrap="none" anchor="ctr"/>
          <a:lstStyle/>
          <a:p>
            <a:pPr marL="95250" indent="-95250" algn="ctr" eaLnBrk="0" latinLnBrk="0" hangingPunct="0">
              <a:buClr>
                <a:schemeClr val="accent2"/>
              </a:buClr>
              <a:defRPr/>
            </a:pPr>
            <a:r>
              <a:rPr kumimoji="0" lang="en-US" altLang="ko-KR" sz="1000">
                <a:latin typeface="맑은 고딕"/>
                <a:ea typeface="맑은 고딕"/>
              </a:rPr>
              <a:t>7</a:t>
            </a:r>
            <a:r>
              <a:rPr kumimoji="0" lang="ko-KR" altLang="en-US" sz="1000">
                <a:latin typeface="맑은 고딕"/>
                <a:ea typeface="맑은 고딕"/>
              </a:rPr>
              <a:t>급 공채</a:t>
            </a:r>
            <a:r>
              <a:rPr kumimoji="0" lang="en-US" altLang="ko-KR" sz="1000">
                <a:latin typeface="맑은 고딕"/>
                <a:ea typeface="맑은 고딕"/>
              </a:rPr>
              <a:t>/7</a:t>
            </a:r>
            <a:r>
              <a:rPr kumimoji="0" lang="ko-KR" altLang="en-US" sz="1000">
                <a:latin typeface="맑은 고딕"/>
                <a:ea typeface="맑은 고딕"/>
              </a:rPr>
              <a:t>급 견습</a:t>
            </a:r>
          </a:p>
        </p:txBody>
      </p:sp>
      <p:sp>
        <p:nvSpPr>
          <p:cNvPr id="33" name="Freeform 65"/>
          <p:cNvSpPr/>
          <p:nvPr/>
        </p:nvSpPr>
        <p:spPr>
          <a:xfrm rot="16200000">
            <a:off x="4381992" y="1080872"/>
            <a:ext cx="1143007" cy="981482"/>
          </a:xfrm>
          <a:custGeom>
            <a:avLst/>
            <a:gdLst>
              <a:gd name="T0" fmla="*/ 1518 w 1191"/>
              <a:gd name="T1" fmla="*/ 401 h 423"/>
              <a:gd name="T2" fmla="*/ 754 w 1191"/>
              <a:gd name="T3" fmla="*/ 623 h 423"/>
              <a:gd name="T4" fmla="*/ 8 w 1191"/>
              <a:gd name="T5" fmla="*/ 392 h 423"/>
              <a:gd name="T6" fmla="*/ 427 w 1191"/>
              <a:gd name="T7" fmla="*/ 392 h 423"/>
              <a:gd name="T8" fmla="*/ 265 w 1191"/>
              <a:gd name="T9" fmla="*/ 211 h 423"/>
              <a:gd name="T10" fmla="*/ 0 w 1191"/>
              <a:gd name="T11" fmla="*/ 0 h 423"/>
              <a:gd name="T12" fmla="*/ 1576 w 1191"/>
              <a:gd name="T13" fmla="*/ 0 h 423"/>
              <a:gd name="T14" fmla="*/ 1269 w 1191"/>
              <a:gd name="T15" fmla="*/ 211 h 423"/>
              <a:gd name="T16" fmla="*/ 1106 w 1191"/>
              <a:gd name="T17" fmla="*/ 392 h 423"/>
              <a:gd name="T18" fmla="*/ 1518 w 1191"/>
              <a:gd name="T19" fmla="*/ 401 h 42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91" h="423">
                <a:moveTo>
                  <a:pt x="1147" y="272"/>
                </a:moveTo>
                <a:lnTo>
                  <a:pt x="570" y="423"/>
                </a:lnTo>
                <a:lnTo>
                  <a:pt x="6" y="266"/>
                </a:lnTo>
                <a:lnTo>
                  <a:pt x="323" y="266"/>
                </a:lnTo>
                <a:cubicBezTo>
                  <a:pt x="323" y="266"/>
                  <a:pt x="269" y="203"/>
                  <a:pt x="200" y="143"/>
                </a:cubicBezTo>
                <a:cubicBezTo>
                  <a:pt x="107" y="65"/>
                  <a:pt x="0" y="0"/>
                  <a:pt x="0" y="0"/>
                </a:cubicBezTo>
                <a:lnTo>
                  <a:pt x="1191" y="0"/>
                </a:lnTo>
                <a:cubicBezTo>
                  <a:pt x="1191" y="0"/>
                  <a:pt x="1070" y="62"/>
                  <a:pt x="959" y="143"/>
                </a:cubicBezTo>
                <a:cubicBezTo>
                  <a:pt x="893" y="191"/>
                  <a:pt x="836" y="266"/>
                  <a:pt x="836" y="266"/>
                </a:cubicBezTo>
                <a:lnTo>
                  <a:pt x="1147" y="272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0"/>
                </a:srgbClr>
              </a:gs>
              <a:gs pos="100000">
                <a:schemeClr val="bg2">
                  <a:lumMod val="75000"/>
                </a:schemeClr>
              </a:gs>
            </a:gsLst>
            <a:lin ang="5400000" scaled="1"/>
          </a:gradFill>
          <a:ln>
            <a:noFill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grpSp>
        <p:nvGrpSpPr>
          <p:cNvPr id="34" name="Group 84"/>
          <p:cNvGrpSpPr/>
          <p:nvPr/>
        </p:nvGrpSpPr>
        <p:grpSpPr>
          <a:xfrm rot="10800000">
            <a:off x="2325935" y="1500950"/>
            <a:ext cx="2243519" cy="507998"/>
            <a:chOff x="600" y="1363"/>
            <a:chExt cx="1827" cy="545"/>
          </a:xfrm>
        </p:grpSpPr>
        <p:sp>
          <p:nvSpPr>
            <p:cNvPr id="35" name="Rectangle 20"/>
            <p:cNvSpPr>
              <a:spLocks noChangeArrowheads="1"/>
            </p:cNvSpPr>
            <p:nvPr/>
          </p:nvSpPr>
          <p:spPr>
            <a:xfrm rot="10800000">
              <a:off x="742" y="1363"/>
              <a:ext cx="823" cy="545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r>
                <a:rPr lang="ko-KR" altLang="en-US" sz="950">
                  <a:latin typeface="맑은 고딕"/>
                  <a:ea typeface="맑은 고딕"/>
                </a:rPr>
                <a:t>기출 이론 </a:t>
              </a:r>
            </a:p>
            <a:p>
              <a:pPr lvl="0">
                <a:defRPr/>
              </a:pPr>
              <a:r>
                <a:rPr lang="ko-KR" altLang="en-US" sz="950">
                  <a:latin typeface="맑은 고딕"/>
                  <a:ea typeface="맑은 고딕"/>
                </a:rPr>
                <a:t>및 문제</a:t>
              </a:r>
            </a:p>
          </p:txBody>
        </p:sp>
        <p:sp>
          <p:nvSpPr>
            <p:cNvPr id="36" name="Rectangle 67"/>
            <p:cNvSpPr>
              <a:spLocks noChangeArrowheads="1"/>
            </p:cNvSpPr>
            <p:nvPr/>
          </p:nvSpPr>
          <p:spPr>
            <a:xfrm>
              <a:off x="600" y="1393"/>
              <a:ext cx="923" cy="291"/>
            </a:xfrm>
            <a:prstGeom prst="rect">
              <a:avLst/>
            </a:prstGeom>
            <a:noFill/>
            <a:ln w="9525" algn="ctr">
              <a:noFill/>
              <a:miter/>
            </a:ln>
          </p:spPr>
          <p:txBody>
            <a:bodyPr>
              <a:spAutoFit/>
            </a:bodyPr>
            <a:lstStyle/>
            <a:p>
              <a:pPr lvl="0">
                <a:defRPr/>
              </a:pPr>
              <a:endParaRPr lang="ko-KR" altLang="en-US" sz="1200">
                <a:latin typeface="맑은 고딕"/>
                <a:ea typeface="맑은 고딕"/>
              </a:endParaRPr>
            </a:p>
            <a:p>
              <a:pPr lvl="0">
                <a:defRPr/>
              </a:pPr>
              <a:endParaRPr lang="en-US" altLang="ko-KR" sz="1200">
                <a:latin typeface="맑은 고딕"/>
                <a:ea typeface="맑은 고딕"/>
              </a:endParaRPr>
            </a:p>
          </p:txBody>
        </p:sp>
        <p:sp>
          <p:nvSpPr>
            <p:cNvPr id="37" name="AutoShape 22"/>
            <p:cNvSpPr>
              <a:spLocks noChangeArrowheads="1"/>
            </p:cNvSpPr>
            <p:nvPr/>
          </p:nvSpPr>
          <p:spPr>
            <a:xfrm rot="16200000">
              <a:off x="1323" y="1605"/>
              <a:ext cx="545" cy="6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2 w 21600"/>
                <a:gd name="T13" fmla="*/ 2833 h 21600"/>
                <a:gd name="T14" fmla="*/ 18628 w 21600"/>
                <a:gd name="T15" fmla="*/ 1876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315" y="21600"/>
                  </a:lnTo>
                  <a:lnTo>
                    <a:pt x="19285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38" name="Group 83"/>
            <p:cNvGrpSpPr/>
            <p:nvPr/>
          </p:nvGrpSpPr>
          <p:grpSpPr>
            <a:xfrm>
              <a:off x="1641" y="1421"/>
              <a:ext cx="786" cy="428"/>
              <a:chOff x="1624" y="1421"/>
              <a:chExt cx="404" cy="428"/>
            </a:xfrm>
          </p:grpSpPr>
          <p:sp>
            <p:nvSpPr>
              <p:cNvPr id="39" name="Rectangle 58"/>
              <p:cNvSpPr>
                <a:spLocks noChangeArrowheads="1"/>
              </p:cNvSpPr>
              <p:nvPr/>
            </p:nvSpPr>
            <p:spPr>
              <a:xfrm>
                <a:off x="1992" y="1422"/>
                <a:ext cx="36" cy="424"/>
              </a:xfrm>
              <a:prstGeom prst="rect">
                <a:avLst/>
              </a:prstGeom>
              <a:solidFill>
                <a:srgbClr val="DDDDDD"/>
              </a:solidFill>
              <a:ln w="9525" algn="ctr">
                <a:solidFill>
                  <a:srgbClr val="92B0C8"/>
                </a:solidFill>
                <a:miter/>
              </a:ln>
            </p:spPr>
            <p:txBody>
              <a:bodyPr wrap="none" anchor="ctr"/>
              <a:lstStyle/>
              <a:p>
                <a:pPr lvl="0">
                  <a:defRPr/>
                </a:pPr>
                <a:endParaRPr lang="ko-KR" altLang="en-US" sz="1200">
                  <a:latin typeface="맑은 고딕"/>
                  <a:ea typeface="맑은 고딕"/>
                </a:endParaRPr>
              </a:p>
            </p:txBody>
          </p:sp>
          <p:sp>
            <p:nvSpPr>
              <p:cNvPr id="40" name="Rectangle 23"/>
              <p:cNvSpPr>
                <a:spLocks noChangeArrowheads="1"/>
              </p:cNvSpPr>
              <p:nvPr/>
            </p:nvSpPr>
            <p:spPr>
              <a:xfrm rot="10800000">
                <a:off x="1624" y="1421"/>
                <a:ext cx="395" cy="42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 algn="ctr">
                <a:solidFill>
                  <a:srgbClr val="92B0C8"/>
                </a:solidFill>
                <a:prstDash val="sysDot"/>
                <a:miter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1100">
                    <a:latin typeface="맑은 고딕"/>
                    <a:ea typeface="맑은 고딕"/>
                  </a:rPr>
                  <a:t>유형 분석</a:t>
                </a:r>
                <a:endParaRPr lang="en-US" altLang="ko-KR" sz="1100"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41" name="Group 84"/>
          <p:cNvGrpSpPr/>
          <p:nvPr/>
        </p:nvGrpSpPr>
        <p:grpSpPr>
          <a:xfrm rot="10800000">
            <a:off x="2330282" y="2009725"/>
            <a:ext cx="2243519" cy="507998"/>
            <a:chOff x="600" y="1363"/>
            <a:chExt cx="1827" cy="545"/>
          </a:xfrm>
        </p:grpSpPr>
        <p:sp>
          <p:nvSpPr>
            <p:cNvPr id="42" name="Rectangle 20"/>
            <p:cNvSpPr>
              <a:spLocks noChangeArrowheads="1"/>
            </p:cNvSpPr>
            <p:nvPr/>
          </p:nvSpPr>
          <p:spPr>
            <a:xfrm rot="10800000">
              <a:off x="742" y="1363"/>
              <a:ext cx="823" cy="545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r>
                <a:rPr lang="ko-KR" altLang="en-US" sz="950">
                  <a:latin typeface="맑은 고딕"/>
                  <a:ea typeface="맑은 고딕"/>
                </a:rPr>
                <a:t>유형별</a:t>
              </a:r>
              <a:r>
                <a:rPr lang="en-US" altLang="ko-KR" sz="950">
                  <a:latin typeface="맑은 고딕"/>
                  <a:ea typeface="맑은 고딕"/>
                </a:rPr>
                <a:t>/</a:t>
              </a:r>
              <a:r>
                <a:rPr lang="ko-KR" altLang="en-US" sz="950">
                  <a:latin typeface="맑은 고딕"/>
                  <a:ea typeface="맑은 고딕"/>
                </a:rPr>
                <a:t>내용별</a:t>
              </a:r>
            </a:p>
          </p:txBody>
        </p:sp>
        <p:sp>
          <p:nvSpPr>
            <p:cNvPr id="43" name="Rectangle 67"/>
            <p:cNvSpPr>
              <a:spLocks noChangeArrowheads="1"/>
            </p:cNvSpPr>
            <p:nvPr/>
          </p:nvSpPr>
          <p:spPr>
            <a:xfrm>
              <a:off x="600" y="1393"/>
              <a:ext cx="923" cy="291"/>
            </a:xfrm>
            <a:prstGeom prst="rect">
              <a:avLst/>
            </a:prstGeom>
            <a:noFill/>
            <a:ln w="9525" algn="ctr">
              <a:noFill/>
              <a:miter/>
            </a:ln>
          </p:spPr>
          <p:txBody>
            <a:bodyPr>
              <a:spAutoFit/>
            </a:bodyPr>
            <a:lstStyle/>
            <a:p>
              <a:pPr lvl="0">
                <a:defRPr/>
              </a:pPr>
              <a:endParaRPr lang="ko-KR" altLang="en-US" sz="1200">
                <a:latin typeface="맑은 고딕"/>
                <a:ea typeface="맑은 고딕"/>
              </a:endParaRPr>
            </a:p>
            <a:p>
              <a:pPr lvl="0">
                <a:defRPr/>
              </a:pPr>
              <a:endParaRPr lang="en-US" altLang="ko-KR" sz="1200">
                <a:latin typeface="맑은 고딕"/>
                <a:ea typeface="맑은 고딕"/>
              </a:endParaRPr>
            </a:p>
          </p:txBody>
        </p:sp>
        <p:sp>
          <p:nvSpPr>
            <p:cNvPr id="44" name="AutoShape 22"/>
            <p:cNvSpPr>
              <a:spLocks noChangeArrowheads="1"/>
            </p:cNvSpPr>
            <p:nvPr/>
          </p:nvSpPr>
          <p:spPr>
            <a:xfrm rot="16200000">
              <a:off x="1323" y="1605"/>
              <a:ext cx="545" cy="6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2 w 21600"/>
                <a:gd name="T13" fmla="*/ 2833 h 21600"/>
                <a:gd name="T14" fmla="*/ 18628 w 21600"/>
                <a:gd name="T15" fmla="*/ 1876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315" y="21600"/>
                  </a:lnTo>
                  <a:lnTo>
                    <a:pt x="19285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45" name="Group 83"/>
            <p:cNvGrpSpPr/>
            <p:nvPr/>
          </p:nvGrpSpPr>
          <p:grpSpPr>
            <a:xfrm>
              <a:off x="1641" y="1421"/>
              <a:ext cx="786" cy="428"/>
              <a:chOff x="1624" y="1421"/>
              <a:chExt cx="404" cy="428"/>
            </a:xfrm>
          </p:grpSpPr>
          <p:sp>
            <p:nvSpPr>
              <p:cNvPr id="46" name="Rectangle 58"/>
              <p:cNvSpPr>
                <a:spLocks noChangeArrowheads="1"/>
              </p:cNvSpPr>
              <p:nvPr/>
            </p:nvSpPr>
            <p:spPr>
              <a:xfrm>
                <a:off x="1992" y="1422"/>
                <a:ext cx="36" cy="424"/>
              </a:xfrm>
              <a:prstGeom prst="rect">
                <a:avLst/>
              </a:prstGeom>
              <a:solidFill>
                <a:srgbClr val="DDDDDD"/>
              </a:solidFill>
              <a:ln w="9525" algn="ctr">
                <a:solidFill>
                  <a:srgbClr val="92B0C8"/>
                </a:solidFill>
                <a:miter/>
              </a:ln>
            </p:spPr>
            <p:txBody>
              <a:bodyPr wrap="none" anchor="ctr"/>
              <a:lstStyle/>
              <a:p>
                <a:pPr lvl="0">
                  <a:defRPr/>
                </a:pPr>
                <a:endParaRPr lang="ko-KR" altLang="en-US" sz="1200">
                  <a:latin typeface="맑은 고딕"/>
                  <a:ea typeface="맑은 고딕"/>
                </a:endParaRPr>
              </a:p>
            </p:txBody>
          </p:sp>
          <p:sp>
            <p:nvSpPr>
              <p:cNvPr id="47" name="Rectangle 23"/>
              <p:cNvSpPr>
                <a:spLocks noChangeArrowheads="1"/>
              </p:cNvSpPr>
              <p:nvPr/>
            </p:nvSpPr>
            <p:spPr>
              <a:xfrm rot="10800000">
                <a:off x="1624" y="1421"/>
                <a:ext cx="395" cy="42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 algn="ctr">
                <a:solidFill>
                  <a:srgbClr val="92B0C8"/>
                </a:solidFill>
                <a:prstDash val="sysDot"/>
                <a:miter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1100">
                    <a:latin typeface="맑은 고딕"/>
                    <a:ea typeface="맑은 고딕"/>
                  </a:rPr>
                  <a:t>테마</a:t>
                </a:r>
              </a:p>
            </p:txBody>
          </p:sp>
        </p:grpSp>
      </p:grpSp>
      <p:grpSp>
        <p:nvGrpSpPr>
          <p:cNvPr id="48" name="Group 84"/>
          <p:cNvGrpSpPr/>
          <p:nvPr/>
        </p:nvGrpSpPr>
        <p:grpSpPr>
          <a:xfrm rot="10800000">
            <a:off x="2325920" y="2500306"/>
            <a:ext cx="2243519" cy="507998"/>
            <a:chOff x="600" y="1363"/>
            <a:chExt cx="1827" cy="545"/>
          </a:xfrm>
        </p:grpSpPr>
        <p:sp>
          <p:nvSpPr>
            <p:cNvPr id="49" name="Rectangle 20"/>
            <p:cNvSpPr>
              <a:spLocks noChangeArrowheads="1"/>
            </p:cNvSpPr>
            <p:nvPr/>
          </p:nvSpPr>
          <p:spPr>
            <a:xfrm rot="10800000">
              <a:off x="742" y="1363"/>
              <a:ext cx="823" cy="545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r>
                <a:rPr lang="ko-KR" altLang="en-US" sz="950">
                  <a:latin typeface="맑은 고딕"/>
                  <a:ea typeface="맑은 고딕"/>
                </a:rPr>
                <a:t>문제풀이</a:t>
              </a:r>
            </a:p>
          </p:txBody>
        </p:sp>
        <p:sp>
          <p:nvSpPr>
            <p:cNvPr id="50" name="Rectangle 67"/>
            <p:cNvSpPr>
              <a:spLocks noChangeArrowheads="1"/>
            </p:cNvSpPr>
            <p:nvPr/>
          </p:nvSpPr>
          <p:spPr>
            <a:xfrm>
              <a:off x="600" y="1393"/>
              <a:ext cx="923" cy="291"/>
            </a:xfrm>
            <a:prstGeom prst="rect">
              <a:avLst/>
            </a:prstGeom>
            <a:noFill/>
            <a:ln w="9525" algn="ctr">
              <a:noFill/>
              <a:miter/>
            </a:ln>
          </p:spPr>
          <p:txBody>
            <a:bodyPr>
              <a:spAutoFit/>
            </a:bodyPr>
            <a:lstStyle/>
            <a:p>
              <a:pPr lvl="0">
                <a:defRPr/>
              </a:pPr>
              <a:endParaRPr lang="ko-KR" altLang="en-US" sz="1200">
                <a:latin typeface="맑은 고딕"/>
                <a:ea typeface="맑은 고딕"/>
              </a:endParaRPr>
            </a:p>
            <a:p>
              <a:pPr lvl="0">
                <a:defRPr/>
              </a:pPr>
              <a:endParaRPr lang="en-US" altLang="ko-KR" sz="1200">
                <a:latin typeface="맑은 고딕"/>
                <a:ea typeface="맑은 고딕"/>
              </a:endParaRPr>
            </a:p>
          </p:txBody>
        </p:sp>
        <p:sp>
          <p:nvSpPr>
            <p:cNvPr id="51" name="AutoShape 22"/>
            <p:cNvSpPr>
              <a:spLocks noChangeArrowheads="1"/>
            </p:cNvSpPr>
            <p:nvPr/>
          </p:nvSpPr>
          <p:spPr>
            <a:xfrm rot="16200000">
              <a:off x="1323" y="1605"/>
              <a:ext cx="545" cy="6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2 w 21600"/>
                <a:gd name="T13" fmla="*/ 2833 h 21600"/>
                <a:gd name="T14" fmla="*/ 18628 w 21600"/>
                <a:gd name="T15" fmla="*/ 1876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315" y="21600"/>
                  </a:lnTo>
                  <a:lnTo>
                    <a:pt x="19285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 w="9525" algn="ctr">
              <a:solidFill>
                <a:srgbClr val="92B0C8"/>
              </a:solidFill>
              <a:miter/>
            </a:ln>
          </p:spPr>
          <p:txBody>
            <a:bodyPr wrap="none" anchor="ctr"/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52" name="Group 83"/>
            <p:cNvGrpSpPr/>
            <p:nvPr/>
          </p:nvGrpSpPr>
          <p:grpSpPr>
            <a:xfrm>
              <a:off x="1641" y="1421"/>
              <a:ext cx="786" cy="428"/>
              <a:chOff x="1624" y="1421"/>
              <a:chExt cx="404" cy="428"/>
            </a:xfrm>
          </p:grpSpPr>
          <p:sp>
            <p:nvSpPr>
              <p:cNvPr id="53" name="Rectangle 58"/>
              <p:cNvSpPr>
                <a:spLocks noChangeArrowheads="1"/>
              </p:cNvSpPr>
              <p:nvPr/>
            </p:nvSpPr>
            <p:spPr>
              <a:xfrm>
                <a:off x="1992" y="1422"/>
                <a:ext cx="36" cy="424"/>
              </a:xfrm>
              <a:prstGeom prst="rect">
                <a:avLst/>
              </a:prstGeom>
              <a:solidFill>
                <a:srgbClr val="DDDDDD"/>
              </a:solidFill>
              <a:ln w="9525" algn="ctr">
                <a:solidFill>
                  <a:srgbClr val="92B0C8"/>
                </a:solidFill>
                <a:miter/>
              </a:ln>
            </p:spPr>
            <p:txBody>
              <a:bodyPr wrap="none" anchor="ctr"/>
              <a:lstStyle/>
              <a:p>
                <a:pPr lvl="0">
                  <a:defRPr/>
                </a:pPr>
                <a:endParaRPr lang="ko-KR" altLang="en-US" sz="1200">
                  <a:latin typeface="맑은 고딕"/>
                  <a:ea typeface="맑은 고딕"/>
                </a:endParaRPr>
              </a:p>
            </p:txBody>
          </p:sp>
          <p:sp>
            <p:nvSpPr>
              <p:cNvPr id="54" name="Rectangle 23"/>
              <p:cNvSpPr>
                <a:spLocks noChangeArrowheads="1"/>
              </p:cNvSpPr>
              <p:nvPr/>
            </p:nvSpPr>
            <p:spPr>
              <a:xfrm rot="10800000">
                <a:off x="1624" y="1421"/>
                <a:ext cx="395" cy="42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 algn="ctr">
                <a:solidFill>
                  <a:srgbClr val="92B0C8"/>
                </a:solidFill>
                <a:prstDash val="sysDot"/>
                <a:miter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ko-KR" altLang="en-US" sz="1100">
                    <a:latin typeface="맑은 고딕"/>
                    <a:ea typeface="맑은 고딕"/>
                  </a:rPr>
                  <a:t>실전</a:t>
                </a:r>
              </a:p>
            </p:txBody>
          </p:sp>
        </p:grpSp>
      </p:grpSp>
      <p:sp>
        <p:nvSpPr>
          <p:cNvPr id="62" name="Freeform 65"/>
          <p:cNvSpPr/>
          <p:nvPr/>
        </p:nvSpPr>
        <p:spPr>
          <a:xfrm>
            <a:off x="5413679" y="3023582"/>
            <a:ext cx="2501900" cy="981482"/>
          </a:xfrm>
          <a:custGeom>
            <a:avLst/>
            <a:gdLst>
              <a:gd name="T0" fmla="*/ 1518 w 1191"/>
              <a:gd name="T1" fmla="*/ 401 h 423"/>
              <a:gd name="T2" fmla="*/ 754 w 1191"/>
              <a:gd name="T3" fmla="*/ 623 h 423"/>
              <a:gd name="T4" fmla="*/ 8 w 1191"/>
              <a:gd name="T5" fmla="*/ 392 h 423"/>
              <a:gd name="T6" fmla="*/ 427 w 1191"/>
              <a:gd name="T7" fmla="*/ 392 h 423"/>
              <a:gd name="T8" fmla="*/ 265 w 1191"/>
              <a:gd name="T9" fmla="*/ 211 h 423"/>
              <a:gd name="T10" fmla="*/ 0 w 1191"/>
              <a:gd name="T11" fmla="*/ 0 h 423"/>
              <a:gd name="T12" fmla="*/ 1576 w 1191"/>
              <a:gd name="T13" fmla="*/ 0 h 423"/>
              <a:gd name="T14" fmla="*/ 1269 w 1191"/>
              <a:gd name="T15" fmla="*/ 211 h 423"/>
              <a:gd name="T16" fmla="*/ 1106 w 1191"/>
              <a:gd name="T17" fmla="*/ 392 h 423"/>
              <a:gd name="T18" fmla="*/ 1518 w 1191"/>
              <a:gd name="T19" fmla="*/ 401 h 42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91" h="423">
                <a:moveTo>
                  <a:pt x="1147" y="272"/>
                </a:moveTo>
                <a:lnTo>
                  <a:pt x="570" y="423"/>
                </a:lnTo>
                <a:lnTo>
                  <a:pt x="6" y="266"/>
                </a:lnTo>
                <a:lnTo>
                  <a:pt x="323" y="266"/>
                </a:lnTo>
                <a:cubicBezTo>
                  <a:pt x="323" y="266"/>
                  <a:pt x="269" y="203"/>
                  <a:pt x="200" y="143"/>
                </a:cubicBezTo>
                <a:cubicBezTo>
                  <a:pt x="107" y="65"/>
                  <a:pt x="0" y="0"/>
                  <a:pt x="0" y="0"/>
                </a:cubicBezTo>
                <a:lnTo>
                  <a:pt x="1191" y="0"/>
                </a:lnTo>
                <a:cubicBezTo>
                  <a:pt x="1191" y="0"/>
                  <a:pt x="1070" y="62"/>
                  <a:pt x="959" y="143"/>
                </a:cubicBezTo>
                <a:cubicBezTo>
                  <a:pt x="893" y="191"/>
                  <a:pt x="836" y="266"/>
                  <a:pt x="836" y="266"/>
                </a:cubicBezTo>
                <a:lnTo>
                  <a:pt x="1147" y="272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0"/>
                </a:srgbClr>
              </a:gs>
              <a:gs pos="100000">
                <a:schemeClr val="bg2">
                  <a:lumMod val="75000"/>
                </a:schemeClr>
              </a:gs>
            </a:gsLst>
            <a:lin ang="5400000" scaled="1"/>
          </a:gradFill>
          <a:ln>
            <a:noFill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2782931" y="4227934"/>
            <a:ext cx="5072098" cy="64807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altLang="ko-KR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PSAT  </a:t>
            </a:r>
            <a:r>
              <a:rPr lang="ko-KR" alt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개인 학습 프로그램 구축</a:t>
            </a:r>
          </a:p>
          <a:p>
            <a:pPr algn="ctr">
              <a:defRPr/>
            </a:pP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(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전문적</a:t>
            </a: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/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효율적</a:t>
            </a: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/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경제적</a:t>
            </a: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)</a:t>
            </a:r>
          </a:p>
          <a:p>
            <a:pPr>
              <a:defRPr/>
            </a:pPr>
            <a:r>
              <a:rPr lang="en-US" altLang="ko-KR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     </a:t>
            </a: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  </a:t>
            </a:r>
          </a:p>
        </p:txBody>
      </p:sp>
      <p:sp>
        <p:nvSpPr>
          <p:cNvPr id="64" name="폭발 2 1"/>
          <p:cNvSpPr>
            <a:spLocks noChangeArrowheads="1"/>
          </p:cNvSpPr>
          <p:nvPr/>
        </p:nvSpPr>
        <p:spPr>
          <a:xfrm>
            <a:off x="5105696" y="1500174"/>
            <a:ext cx="2886075" cy="1439863"/>
          </a:xfrm>
          <a:prstGeom prst="irregularSeal2">
            <a:avLst/>
          </a:prstGeom>
          <a:solidFill>
            <a:srgbClr val="00B0F0"/>
          </a:solidFill>
          <a:ln w="9525" algn="ctr">
            <a:solidFill>
              <a:srgbClr val="808080"/>
            </a:solidFill>
            <a:round/>
          </a:ln>
        </p:spPr>
        <p:txBody>
          <a:bodyPr/>
          <a:lstStyle/>
          <a:p>
            <a:pPr algn="ctr">
              <a:defRPr/>
            </a:pPr>
            <a:endParaRPr lang="en-US" altLang="ko-KR" sz="900" b="1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1000" b="1">
                <a:latin typeface="맑은 고딕"/>
                <a:ea typeface="맑은 고딕"/>
              </a:rPr>
              <a:t>단계별 개별 학습 </a:t>
            </a:r>
          </a:p>
          <a:p>
            <a:pPr algn="ctr">
              <a:defRPr/>
            </a:pPr>
            <a:r>
              <a:rPr lang="en-US" sz="1000" b="1"/>
              <a:t>+</a:t>
            </a:r>
          </a:p>
          <a:p>
            <a:pPr algn="ctr">
              <a:defRPr/>
            </a:pPr>
            <a:r>
              <a:rPr lang="ko-KR" altLang="en-US" sz="1000" b="1">
                <a:latin typeface="맑은 고딕"/>
                <a:ea typeface="맑은 고딕"/>
              </a:rPr>
              <a:t>정리 특강</a:t>
            </a:r>
            <a:endParaRPr lang="en-US" altLang="ko-KR" sz="1000" b="1">
              <a:latin typeface="맑은 고딕"/>
              <a:ea typeface="맑은 고딕"/>
            </a:endParaRPr>
          </a:p>
        </p:txBody>
      </p:sp>
      <p:sp>
        <p:nvSpPr>
          <p:cNvPr id="65" name="Rectangle 81"/>
          <p:cNvSpPr>
            <a:spLocks noChangeArrowheads="1"/>
          </p:cNvSpPr>
          <p:nvPr/>
        </p:nvSpPr>
        <p:spPr>
          <a:xfrm flipV="1">
            <a:off x="2482022" y="3606151"/>
            <a:ext cx="4970298" cy="45719"/>
          </a:xfrm>
          <a:prstGeom prst="rect">
            <a:avLst/>
          </a:prstGeom>
          <a:gradFill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60000"/>
                  <a:lumOff val="4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69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0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04_ </a:t>
            </a:r>
          </a:p>
          <a:p>
            <a:pPr>
              <a:lnSpc>
                <a:spcPct val="100000"/>
              </a:lnSpc>
            </a:pPr>
            <a:r>
              <a:rPr lang="en-US" altLang="ko-KR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</a:p>
          <a:p>
            <a:pPr>
              <a:lnSpc>
                <a:spcPct val="100000"/>
              </a:lnSpc>
            </a:pP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세부 프로그</a:t>
            </a:r>
            <a:r>
              <a:rPr lang="ko-KR" altLang="en-US" sz="23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램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제목 3"/>
          <p:cNvSpPr txBox="1">
            <a:spLocks/>
          </p:cNvSpPr>
          <p:nvPr/>
        </p:nvSpPr>
        <p:spPr>
          <a:xfrm>
            <a:off x="79525" y="3651870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70219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언어논리 강사진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9792" y="98757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PSAT</a:t>
            </a:r>
            <a:r>
              <a:rPr lang="ko-KR" altLang="en-US" dirty="0" smtClean="0"/>
              <a:t>언어</a:t>
            </a:r>
            <a:r>
              <a:rPr lang="en-US" altLang="ko-KR" dirty="0"/>
              <a:t> </a:t>
            </a:r>
            <a:r>
              <a:rPr lang="ko-KR" altLang="en-US" dirty="0" smtClean="0"/>
              <a:t>김민경</a:t>
            </a:r>
            <a:endParaRPr lang="en-US" altLang="ko-KR" dirty="0" smtClean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6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709" y="2211710"/>
            <a:ext cx="5400600" cy="25652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Picture 2" descr="C:\Users\PNCS\Desktop\상상정보\언어논리_김민경_사진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50" b="99973" l="9972" r="899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04" r="29398"/>
          <a:stretch/>
        </p:blipFill>
        <p:spPr bwMode="auto">
          <a:xfrm>
            <a:off x="6583560" y="1176976"/>
            <a:ext cx="2181497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2987824" y="2427734"/>
            <a:ext cx="374441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학력</a:t>
            </a:r>
            <a:endParaRPr lang="en-US" altLang="ko-KR" sz="1600" b="1" dirty="0" smtClean="0"/>
          </a:p>
          <a:p>
            <a:r>
              <a:rPr lang="ko-KR" altLang="en-US" sz="1200" dirty="0"/>
              <a:t>고려대학교 사범대학 국어교육학과 졸업</a:t>
            </a:r>
          </a:p>
          <a:p>
            <a:r>
              <a:rPr lang="ko-KR" altLang="en-US" sz="1200" dirty="0"/>
              <a:t>고려대학교 일반대학원 국어교육 석사 </a:t>
            </a:r>
            <a:r>
              <a:rPr lang="ko-KR" altLang="en-US" sz="1200" dirty="0" smtClean="0"/>
              <a:t>수료</a:t>
            </a:r>
            <a:endParaRPr lang="en-US" altLang="ko-KR" sz="1200" dirty="0" smtClean="0"/>
          </a:p>
          <a:p>
            <a:endParaRPr lang="en-US" altLang="ko-KR" sz="1400" dirty="0"/>
          </a:p>
          <a:p>
            <a:r>
              <a:rPr lang="ko-KR" altLang="en-US" sz="1600" b="1" dirty="0" smtClean="0"/>
              <a:t>경력</a:t>
            </a:r>
            <a:endParaRPr lang="en-US" altLang="ko-KR" sz="1600" b="1" dirty="0" smtClean="0"/>
          </a:p>
          <a:p>
            <a:r>
              <a:rPr lang="ko-KR" altLang="en-US" sz="1200" dirty="0"/>
              <a:t>현</a:t>
            </a:r>
            <a:r>
              <a:rPr lang="en-US" altLang="ko-KR" sz="1200" dirty="0"/>
              <a:t>) </a:t>
            </a:r>
            <a:r>
              <a:rPr lang="ko-KR" altLang="en-US" sz="1200" dirty="0"/>
              <a:t>상상공무원 </a:t>
            </a:r>
            <a:r>
              <a:rPr lang="en-US" altLang="ko-KR" sz="1200" dirty="0"/>
              <a:t>7</a:t>
            </a:r>
            <a:r>
              <a:rPr lang="ko-KR" altLang="en-US" sz="1200" dirty="0"/>
              <a:t>급 공채 </a:t>
            </a:r>
            <a:r>
              <a:rPr lang="en-US" altLang="ko-KR" sz="1200" dirty="0"/>
              <a:t>PSAT </a:t>
            </a:r>
            <a:r>
              <a:rPr lang="ko-KR" altLang="en-US" sz="1200" dirty="0"/>
              <a:t>언어논리 강사</a:t>
            </a:r>
          </a:p>
          <a:p>
            <a:r>
              <a:rPr lang="ko-KR" altLang="en-US" sz="1200" dirty="0"/>
              <a:t>현</a:t>
            </a:r>
            <a:r>
              <a:rPr lang="en-US" altLang="ko-KR" sz="1200" dirty="0"/>
              <a:t>) </a:t>
            </a:r>
            <a:r>
              <a:rPr lang="ko-KR" altLang="en-US" sz="1200" dirty="0"/>
              <a:t>합격의법학원 </a:t>
            </a:r>
            <a:r>
              <a:rPr lang="en-US" altLang="ko-KR" sz="1200" dirty="0"/>
              <a:t>5</a:t>
            </a:r>
            <a:r>
              <a:rPr lang="ko-KR" altLang="en-US" sz="1200" dirty="0"/>
              <a:t>급 공채 </a:t>
            </a:r>
            <a:r>
              <a:rPr lang="en-US" altLang="ko-KR" sz="1200" dirty="0"/>
              <a:t>PSAT </a:t>
            </a:r>
            <a:r>
              <a:rPr lang="ko-KR" altLang="en-US" sz="1200" dirty="0"/>
              <a:t>언어논리 감사</a:t>
            </a:r>
          </a:p>
          <a:p>
            <a:r>
              <a:rPr lang="ko-KR" altLang="en-US" sz="1200" dirty="0"/>
              <a:t>현</a:t>
            </a:r>
            <a:r>
              <a:rPr lang="en-US" altLang="ko-KR" sz="1200" dirty="0"/>
              <a:t>) </a:t>
            </a:r>
            <a:r>
              <a:rPr lang="ko-KR" altLang="en-US" sz="1200" dirty="0" err="1"/>
              <a:t>대성마이맥</a:t>
            </a:r>
            <a:r>
              <a:rPr lang="ko-KR" altLang="en-US" sz="1200" dirty="0"/>
              <a:t> 수능국어 교수</a:t>
            </a:r>
          </a:p>
          <a:p>
            <a:r>
              <a:rPr lang="ko-KR" altLang="en-US" sz="1200" dirty="0"/>
              <a:t>전</a:t>
            </a:r>
            <a:r>
              <a:rPr lang="en-US" altLang="ko-KR" sz="1200" dirty="0"/>
              <a:t>) </a:t>
            </a:r>
            <a:r>
              <a:rPr lang="ko-KR" altLang="en-US" sz="1200" dirty="0" err="1"/>
              <a:t>메가로스쿨</a:t>
            </a:r>
            <a:r>
              <a:rPr lang="ko-KR" altLang="en-US" sz="1200" dirty="0"/>
              <a:t> 강남프리미엄 </a:t>
            </a:r>
            <a:r>
              <a:rPr lang="en-US" altLang="ko-KR" sz="1200" dirty="0"/>
              <a:t>LEET </a:t>
            </a:r>
            <a:r>
              <a:rPr lang="ko-KR" altLang="en-US" sz="1200" dirty="0"/>
              <a:t>추리논증 강사</a:t>
            </a:r>
          </a:p>
          <a:p>
            <a:r>
              <a:rPr lang="ko-KR" altLang="en-US" sz="1200" dirty="0"/>
              <a:t>전</a:t>
            </a:r>
            <a:r>
              <a:rPr lang="en-US" altLang="ko-KR" sz="1200" dirty="0"/>
              <a:t>) </a:t>
            </a:r>
            <a:r>
              <a:rPr lang="ko-KR" altLang="en-US" sz="1200" dirty="0" err="1"/>
              <a:t>에듀피디</a:t>
            </a:r>
            <a:r>
              <a:rPr lang="ko-KR" altLang="en-US" sz="1200" dirty="0"/>
              <a:t> 공기업</a:t>
            </a:r>
            <a:r>
              <a:rPr lang="en-US" altLang="ko-KR" sz="1200" dirty="0"/>
              <a:t>NCS </a:t>
            </a:r>
            <a:r>
              <a:rPr lang="ko-KR" altLang="en-US" sz="1200" dirty="0"/>
              <a:t>언어파트 강사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400954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언어논리 강사진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9792" y="98757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PSAT</a:t>
            </a:r>
            <a:r>
              <a:rPr lang="ko-KR" altLang="en-US" dirty="0" smtClean="0"/>
              <a:t>언어</a:t>
            </a:r>
            <a:r>
              <a:rPr lang="en-US" altLang="ko-KR" dirty="0"/>
              <a:t> </a:t>
            </a:r>
            <a:r>
              <a:rPr lang="ko-KR" altLang="en-US" dirty="0" smtClean="0"/>
              <a:t>황혜</a:t>
            </a:r>
            <a:r>
              <a:rPr lang="ko-KR" altLang="en-US" dirty="0"/>
              <a:t>진</a:t>
            </a:r>
            <a:endParaRPr lang="en-US" altLang="ko-KR" dirty="0" smtClean="0"/>
          </a:p>
        </p:txBody>
      </p:sp>
      <p:sp>
        <p:nvSpPr>
          <p:cNvPr id="16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750709" y="2067694"/>
            <a:ext cx="5400600" cy="27092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3" descr="C:\Users\PNCS\Desktop\상상정보\언어논리_황혜진_사진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t="5244" r="12288"/>
          <a:stretch/>
        </p:blipFill>
        <p:spPr bwMode="auto">
          <a:xfrm>
            <a:off x="6804248" y="1356906"/>
            <a:ext cx="1854806" cy="341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987824" y="2131278"/>
            <a:ext cx="3744416" cy="260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경력</a:t>
            </a:r>
            <a:endParaRPr lang="en-US" altLang="ko-KR" sz="1400" b="1" dirty="0" smtClean="0"/>
          </a:p>
          <a:p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/>
              <a:t>상상공무원 언어논리 강사</a:t>
            </a:r>
          </a:p>
          <a:p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/>
              <a:t>탑 </a:t>
            </a:r>
            <a:r>
              <a:rPr lang="ko-KR" altLang="en-US" sz="1100" dirty="0" err="1"/>
              <a:t>황혜진국어</a:t>
            </a:r>
            <a:r>
              <a:rPr lang="ko-KR" altLang="en-US" sz="1100" dirty="0"/>
              <a:t> 학원 원장</a:t>
            </a:r>
          </a:p>
          <a:p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ko-KR" altLang="en-US" sz="1100" dirty="0"/>
              <a:t>노량진 </a:t>
            </a:r>
            <a:r>
              <a:rPr lang="ko-KR" altLang="en-US" sz="1100" dirty="0" err="1"/>
              <a:t>비상에듀</a:t>
            </a:r>
            <a:r>
              <a:rPr lang="en-US" altLang="ko-KR" sz="1100" dirty="0"/>
              <a:t>, </a:t>
            </a:r>
            <a:r>
              <a:rPr lang="ko-KR" altLang="en-US" sz="1100" dirty="0"/>
              <a:t>대치 정보학원</a:t>
            </a:r>
            <a:r>
              <a:rPr lang="en-US" altLang="ko-KR" sz="1100" dirty="0"/>
              <a:t>, </a:t>
            </a:r>
            <a:r>
              <a:rPr lang="ko-KR" altLang="en-US" sz="1100" dirty="0"/>
              <a:t>목동 </a:t>
            </a:r>
            <a:r>
              <a:rPr lang="ko-KR" altLang="en-US" sz="1100" dirty="0" err="1"/>
              <a:t>정일학원</a:t>
            </a:r>
            <a:r>
              <a:rPr lang="ko-KR" altLang="en-US" sz="1100" dirty="0"/>
              <a:t> 언어 대표 강사</a:t>
            </a:r>
          </a:p>
          <a:p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en-US" altLang="ko-KR" sz="1100" dirty="0" err="1"/>
              <a:t>EBSi</a:t>
            </a:r>
            <a:r>
              <a:rPr lang="en-US" altLang="ko-KR" sz="1100" dirty="0"/>
              <a:t> </a:t>
            </a:r>
            <a:r>
              <a:rPr lang="ko-KR" altLang="en-US" sz="1100" dirty="0"/>
              <a:t>강사</a:t>
            </a:r>
            <a:r>
              <a:rPr lang="en-US" altLang="ko-KR" sz="1100" dirty="0"/>
              <a:t>, </a:t>
            </a:r>
            <a:r>
              <a:rPr lang="ko-KR" altLang="en-US" sz="1100" dirty="0"/>
              <a:t>강남구청 수능 인터넷강의</a:t>
            </a:r>
          </a:p>
          <a:p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ko-KR" altLang="en-US" sz="1100" dirty="0"/>
              <a:t>공부엔진</a:t>
            </a:r>
            <a:r>
              <a:rPr lang="en-US" altLang="ko-KR" sz="1100" dirty="0"/>
              <a:t>(</a:t>
            </a:r>
            <a:r>
              <a:rPr lang="ko-KR" altLang="en-US" sz="1100" dirty="0"/>
              <a:t>비상교육</a:t>
            </a:r>
            <a:r>
              <a:rPr lang="en-US" altLang="ko-KR" sz="1100" dirty="0"/>
              <a:t>) </a:t>
            </a:r>
            <a:r>
              <a:rPr lang="ko-KR" altLang="en-US" sz="1100" dirty="0"/>
              <a:t>언어 대표 강사</a:t>
            </a:r>
            <a:endParaRPr lang="en-US" altLang="ko-KR" sz="1200" dirty="0"/>
          </a:p>
          <a:p>
            <a:endParaRPr lang="en-US" altLang="ko-KR" sz="1400" b="1" dirty="0" smtClean="0"/>
          </a:p>
          <a:p>
            <a:r>
              <a:rPr lang="ko-KR" altLang="en-US" sz="1400" b="1" dirty="0" smtClean="0"/>
              <a:t>저서</a:t>
            </a:r>
            <a:endParaRPr lang="en-US" altLang="ko-KR" sz="1400" b="1" dirty="0" smtClean="0"/>
          </a:p>
          <a:p>
            <a:pPr fontAlgn="base"/>
            <a:r>
              <a:rPr lang="ko-KR" altLang="en-US" sz="1100" dirty="0"/>
              <a:t>고등 국어 신공</a:t>
            </a:r>
            <a:r>
              <a:rPr lang="en-US" altLang="ko-KR" sz="1100" dirty="0"/>
              <a:t>(</a:t>
            </a:r>
            <a:r>
              <a:rPr lang="ko-KR" altLang="en-US" sz="1100" dirty="0"/>
              <a:t>해냄 출판사</a:t>
            </a:r>
            <a:r>
              <a:rPr lang="en-US" altLang="ko-KR" sz="1100" dirty="0"/>
              <a:t>)</a:t>
            </a:r>
            <a:endParaRPr lang="ko-KR" altLang="en-US" sz="1100" dirty="0"/>
          </a:p>
          <a:p>
            <a:pPr fontAlgn="base"/>
            <a:r>
              <a:rPr lang="ko-KR" altLang="en-US" sz="1100" dirty="0"/>
              <a:t>고등 국어 </a:t>
            </a:r>
            <a:r>
              <a:rPr lang="ko-KR" altLang="en-US" sz="1100" dirty="0" err="1"/>
              <a:t>한권으로</a:t>
            </a:r>
            <a:r>
              <a:rPr lang="ko-KR" altLang="en-US" sz="1100" dirty="0"/>
              <a:t> 끝내기</a:t>
            </a:r>
            <a:r>
              <a:rPr lang="en-US" altLang="ko-KR" sz="1100" dirty="0"/>
              <a:t>(</a:t>
            </a:r>
            <a:r>
              <a:rPr lang="ko-KR" altLang="en-US" sz="1100" dirty="0"/>
              <a:t>비유와 상징</a:t>
            </a:r>
            <a:r>
              <a:rPr lang="en-US" altLang="ko-KR" sz="1100" dirty="0"/>
              <a:t>)</a:t>
            </a:r>
            <a:endParaRPr lang="ko-KR" altLang="en-US" sz="1100" dirty="0"/>
          </a:p>
          <a:p>
            <a:pPr fontAlgn="base"/>
            <a:r>
              <a:rPr lang="en-US" altLang="ko-KR" sz="1100" dirty="0"/>
              <a:t>(</a:t>
            </a:r>
            <a:r>
              <a:rPr lang="ko-KR" altLang="en-US" sz="1100" dirty="0"/>
              <a:t>한끝</a:t>
            </a:r>
            <a:r>
              <a:rPr lang="en-US" altLang="ko-KR" sz="1100" dirty="0"/>
              <a:t>) </a:t>
            </a:r>
            <a:r>
              <a:rPr lang="ko-KR" altLang="en-US" sz="1100" dirty="0"/>
              <a:t>고등국어 </a:t>
            </a:r>
            <a:r>
              <a:rPr lang="ko-KR" altLang="en-US" sz="1100" dirty="0" err="1"/>
              <a:t>통합편</a:t>
            </a:r>
            <a:r>
              <a:rPr lang="ko-KR" altLang="en-US" sz="1100" dirty="0"/>
              <a:t> </a:t>
            </a:r>
            <a:r>
              <a:rPr lang="en-US" altLang="ko-KR" sz="1100" dirty="0"/>
              <a:t>(</a:t>
            </a:r>
            <a:r>
              <a:rPr lang="ko-KR" altLang="en-US" sz="1100" dirty="0"/>
              <a:t>비유와 상징</a:t>
            </a:r>
            <a:r>
              <a:rPr lang="en-US" altLang="ko-KR" sz="1100" dirty="0"/>
              <a:t>) </a:t>
            </a:r>
            <a:endParaRPr lang="ko-KR" altLang="en-US" sz="1100" dirty="0"/>
          </a:p>
          <a:p>
            <a:pPr fontAlgn="base"/>
            <a:r>
              <a:rPr lang="ko-KR" altLang="en-US" sz="1100" dirty="0"/>
              <a:t>시 개념 완전 정복</a:t>
            </a:r>
            <a:r>
              <a:rPr lang="en-US" altLang="ko-KR" sz="1100" dirty="0"/>
              <a:t>(</a:t>
            </a:r>
            <a:r>
              <a:rPr lang="ko-KR" altLang="en-US" sz="1100" dirty="0"/>
              <a:t>대한교과서</a:t>
            </a:r>
            <a:r>
              <a:rPr lang="en-US" altLang="ko-KR" sz="1100" dirty="0"/>
              <a:t>)</a:t>
            </a:r>
            <a:endParaRPr lang="ko-KR" altLang="en-US" sz="1100" dirty="0"/>
          </a:p>
          <a:p>
            <a:pPr fontAlgn="base"/>
            <a:r>
              <a:rPr lang="ko-KR" altLang="en-US" sz="1100" dirty="0"/>
              <a:t>유형별 문학 총정리</a:t>
            </a:r>
            <a:r>
              <a:rPr lang="en-US" altLang="ko-KR" sz="1100" dirty="0"/>
              <a:t>(</a:t>
            </a:r>
            <a:r>
              <a:rPr lang="ko-KR" altLang="en-US" sz="1100" dirty="0" err="1"/>
              <a:t>애니모비</a:t>
            </a:r>
            <a:r>
              <a:rPr lang="en-US" altLang="ko-KR" sz="1100" dirty="0"/>
              <a:t>)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10578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자료해석 강사진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98757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PSAT</a:t>
            </a:r>
            <a:r>
              <a:rPr lang="ko-KR" altLang="en-US" dirty="0" smtClean="0"/>
              <a:t>자료</a:t>
            </a:r>
            <a:r>
              <a:rPr lang="en-US" altLang="ko-KR" dirty="0"/>
              <a:t> </a:t>
            </a:r>
            <a:r>
              <a:rPr lang="ko-KR" altLang="en-US" dirty="0" smtClean="0"/>
              <a:t>이현정</a:t>
            </a:r>
            <a:endParaRPr lang="en-US" altLang="ko-KR" dirty="0" smtClean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79613" y="11557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709" y="1851670"/>
            <a:ext cx="4845627" cy="29253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Picture 2" descr="C:\Users\PNCS\Desktop\상상정보\자료해석_이현정_사진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48808"/>
            <a:ext cx="2174009" cy="362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987824" y="1915834"/>
            <a:ext cx="3744416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학력</a:t>
            </a:r>
            <a:endParaRPr lang="en-US" altLang="ko-KR" sz="1400" b="1" dirty="0" smtClean="0"/>
          </a:p>
          <a:p>
            <a:r>
              <a:rPr lang="ko-KR" altLang="en-US" sz="1100" dirty="0"/>
              <a:t>서울대학교 기계공학과 </a:t>
            </a:r>
            <a:r>
              <a:rPr lang="ko-KR" altLang="en-US" sz="1100" dirty="0" smtClean="0"/>
              <a:t>졸업</a:t>
            </a:r>
            <a:endParaRPr lang="en-US" altLang="ko-KR" sz="1100" dirty="0" smtClean="0"/>
          </a:p>
          <a:p>
            <a:endParaRPr lang="en-US" altLang="ko-KR" sz="1400" b="1" dirty="0" smtClean="0"/>
          </a:p>
          <a:p>
            <a:r>
              <a:rPr lang="ko-KR" altLang="en-US" sz="1400" b="1" dirty="0" smtClean="0"/>
              <a:t>경력</a:t>
            </a:r>
            <a:endParaRPr lang="en-US" altLang="ko-KR" sz="1400" b="1" dirty="0" smtClean="0"/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/>
              <a:t>상상공무원 자료해석 강사</a:t>
            </a:r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공단기</a:t>
            </a:r>
            <a:r>
              <a:rPr lang="ko-KR" altLang="en-US" sz="1100" dirty="0"/>
              <a:t> </a:t>
            </a:r>
            <a:r>
              <a:rPr lang="en-US" altLang="ko-KR" sz="1100" dirty="0"/>
              <a:t>NCS </a:t>
            </a:r>
            <a:r>
              <a:rPr lang="ko-KR" altLang="en-US" sz="1100" dirty="0"/>
              <a:t>수리능력 강사</a:t>
            </a:r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공단기</a:t>
            </a:r>
            <a:r>
              <a:rPr lang="ko-KR" altLang="en-US" sz="1100" dirty="0"/>
              <a:t> </a:t>
            </a:r>
            <a:r>
              <a:rPr lang="en-US" altLang="ko-KR" sz="1100" dirty="0"/>
              <a:t>PSAT </a:t>
            </a:r>
            <a:r>
              <a:rPr lang="ko-KR" altLang="en-US" sz="1100" dirty="0"/>
              <a:t>연구소 외부 검수위원</a:t>
            </a:r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(</a:t>
            </a:r>
            <a:r>
              <a:rPr lang="ko-KR" altLang="en-US" sz="1100" dirty="0"/>
              <a:t>주</a:t>
            </a:r>
            <a:r>
              <a:rPr lang="en-US" altLang="ko-KR" sz="1100" dirty="0"/>
              <a:t>)</a:t>
            </a:r>
            <a:r>
              <a:rPr lang="ko-KR" altLang="en-US" sz="1100" dirty="0"/>
              <a:t>미래교육센터 </a:t>
            </a:r>
            <a:r>
              <a:rPr lang="en-US" altLang="ko-KR" sz="1100" dirty="0"/>
              <a:t>PSAT </a:t>
            </a:r>
            <a:r>
              <a:rPr lang="ko-KR" altLang="en-US" sz="1100" dirty="0"/>
              <a:t>자료해석 강사</a:t>
            </a:r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(</a:t>
            </a:r>
            <a:r>
              <a:rPr lang="ko-KR" altLang="en-US" sz="1100" dirty="0"/>
              <a:t>주</a:t>
            </a:r>
            <a:r>
              <a:rPr lang="en-US" altLang="ko-KR" sz="1100" dirty="0"/>
              <a:t>)</a:t>
            </a:r>
            <a:r>
              <a:rPr lang="ko-KR" altLang="en-US" sz="1100" dirty="0"/>
              <a:t>미래교육센터 </a:t>
            </a:r>
            <a:r>
              <a:rPr lang="en-US" altLang="ko-KR" sz="1100" dirty="0"/>
              <a:t>NCS </a:t>
            </a:r>
            <a:r>
              <a:rPr lang="ko-KR" altLang="en-US" sz="1100" dirty="0"/>
              <a:t>수리능력 강사</a:t>
            </a:r>
          </a:p>
          <a:p>
            <a:pPr fontAlgn="base"/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ko-KR" altLang="en-US" sz="1100" dirty="0"/>
              <a:t>서울경제</a:t>
            </a:r>
            <a:r>
              <a:rPr lang="en-US" altLang="ko-KR" sz="1100" dirty="0"/>
              <a:t>TV NCS</a:t>
            </a:r>
            <a:r>
              <a:rPr lang="ko-KR" altLang="en-US" sz="1100" dirty="0"/>
              <a:t>미래센터 전문위원</a:t>
            </a:r>
            <a:r>
              <a:rPr lang="ko-KR" altLang="en-US" sz="1100" dirty="0" smtClean="0"/>
              <a:t>​</a:t>
            </a:r>
            <a:endParaRPr lang="en-US" altLang="ko-KR" sz="1100" dirty="0" smtClean="0"/>
          </a:p>
          <a:p>
            <a:pPr fontAlgn="base"/>
            <a:endParaRPr lang="en-US" altLang="ko-KR" sz="1100" dirty="0"/>
          </a:p>
          <a:p>
            <a:r>
              <a:rPr lang="ko-KR" altLang="en-US" sz="1400" b="1" dirty="0" smtClean="0"/>
              <a:t>저서</a:t>
            </a:r>
            <a:endParaRPr lang="en-US" altLang="ko-KR" sz="1400" b="1" dirty="0"/>
          </a:p>
          <a:p>
            <a:pPr fontAlgn="base"/>
            <a:r>
              <a:rPr lang="en-US" altLang="ko-KR" sz="1100" dirty="0"/>
              <a:t>NCS </a:t>
            </a:r>
            <a:r>
              <a:rPr lang="ko-KR" altLang="en-US" sz="1100" dirty="0"/>
              <a:t>통합 기본서 </a:t>
            </a:r>
            <a:r>
              <a:rPr lang="en-US" altLang="ko-KR" sz="1100" dirty="0"/>
              <a:t>(</a:t>
            </a:r>
            <a:r>
              <a:rPr lang="ko-KR" altLang="en-US" sz="1100" dirty="0"/>
              <a:t>삼일</a:t>
            </a:r>
            <a:r>
              <a:rPr lang="en-US" altLang="ko-KR" sz="1100" dirty="0"/>
              <a:t>)</a:t>
            </a:r>
          </a:p>
          <a:p>
            <a:pPr fontAlgn="base"/>
            <a:r>
              <a:rPr lang="en-US" altLang="ko-KR" sz="1100" dirty="0"/>
              <a:t>7</a:t>
            </a:r>
            <a:r>
              <a:rPr lang="ko-KR" altLang="en-US" sz="1100" dirty="0"/>
              <a:t>급 </a:t>
            </a:r>
            <a:r>
              <a:rPr lang="en-US" altLang="ko-KR" sz="1100" dirty="0"/>
              <a:t>PSAT </a:t>
            </a:r>
            <a:r>
              <a:rPr lang="ko-KR" altLang="en-US" sz="1100" dirty="0"/>
              <a:t>세상 쉬운 입문서 </a:t>
            </a:r>
            <a:r>
              <a:rPr lang="en-US" altLang="ko-KR" sz="1100" dirty="0"/>
              <a:t>(</a:t>
            </a:r>
            <a:r>
              <a:rPr lang="ko-KR" altLang="en-US" sz="1100" dirty="0" err="1"/>
              <a:t>커넥츠</a:t>
            </a:r>
            <a:r>
              <a:rPr lang="ko-KR" altLang="en-US" sz="1100" dirty="0"/>
              <a:t> </a:t>
            </a:r>
            <a:r>
              <a:rPr lang="ko-KR" altLang="en-US" sz="1100" dirty="0" err="1"/>
              <a:t>공단기</a:t>
            </a:r>
            <a:r>
              <a:rPr lang="en-US" altLang="ko-KR" sz="1100" dirty="0"/>
              <a:t>)</a:t>
            </a:r>
          </a:p>
          <a:p>
            <a:pPr fontAlgn="base"/>
            <a:r>
              <a:rPr lang="en-US" altLang="ko-KR" sz="1100" dirty="0"/>
              <a:t>PSAT</a:t>
            </a:r>
            <a:r>
              <a:rPr lang="ko-KR" altLang="en-US" sz="1100" dirty="0"/>
              <a:t>자료해석 기출문제 </a:t>
            </a:r>
            <a:r>
              <a:rPr lang="ko-KR" altLang="en-US" sz="1100" dirty="0" err="1"/>
              <a:t>해설집</a:t>
            </a:r>
            <a:r>
              <a:rPr lang="ko-KR" altLang="en-US" sz="1100" dirty="0"/>
              <a:t> </a:t>
            </a:r>
            <a:r>
              <a:rPr lang="en-US" altLang="ko-KR" sz="1100" dirty="0"/>
              <a:t>(</a:t>
            </a:r>
            <a:r>
              <a:rPr lang="ko-KR" altLang="en-US" sz="1100" dirty="0" err="1"/>
              <a:t>커넥츠</a:t>
            </a:r>
            <a:r>
              <a:rPr lang="ko-KR" altLang="en-US" sz="1100" dirty="0"/>
              <a:t> </a:t>
            </a:r>
            <a:r>
              <a:rPr lang="ko-KR" altLang="en-US" sz="1100" dirty="0" err="1"/>
              <a:t>공단기</a:t>
            </a:r>
            <a:r>
              <a:rPr lang="en-US" altLang="ko-KR" sz="1100" dirty="0"/>
              <a:t>)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1349438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자료해석 강사진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98757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PSAT</a:t>
            </a:r>
            <a:r>
              <a:rPr lang="ko-KR" altLang="en-US" dirty="0" smtClean="0"/>
              <a:t>자료</a:t>
            </a:r>
            <a:r>
              <a:rPr lang="en-US" altLang="ko-KR" dirty="0"/>
              <a:t> </a:t>
            </a:r>
            <a:r>
              <a:rPr lang="ko-KR" altLang="en-US" dirty="0" smtClean="0"/>
              <a:t>김은</a:t>
            </a:r>
            <a:r>
              <a:rPr lang="ko-KR" altLang="en-US" dirty="0"/>
              <a:t>기</a:t>
            </a:r>
            <a:endParaRPr lang="en-US" altLang="ko-KR" dirty="0" smtClean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79613" y="11557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750709" y="2499742"/>
            <a:ext cx="4845627" cy="227723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2" descr="C:\Users\PNCS\Desktop\상상정보\자료해석_김은기_사진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7"/>
          <a:stretch/>
        </p:blipFill>
        <p:spPr bwMode="auto">
          <a:xfrm>
            <a:off x="6741546" y="987574"/>
            <a:ext cx="1661421" cy="377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987824" y="2715766"/>
            <a:ext cx="396044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학력</a:t>
            </a:r>
            <a:endParaRPr lang="en-US" altLang="ko-KR" sz="1400" b="1" dirty="0" smtClean="0"/>
          </a:p>
          <a:p>
            <a:r>
              <a:rPr lang="ko-KR" altLang="en-US" sz="1100" dirty="0"/>
              <a:t>한양대학교 기계공학과 </a:t>
            </a:r>
            <a:r>
              <a:rPr lang="ko-KR" altLang="en-US" sz="1100" dirty="0" smtClean="0"/>
              <a:t>졸업</a:t>
            </a:r>
            <a:endParaRPr lang="en-US" altLang="ko-KR" sz="1100" dirty="0" smtClean="0"/>
          </a:p>
          <a:p>
            <a:endParaRPr lang="en-US" altLang="ko-KR" sz="1400" b="1" dirty="0" smtClean="0"/>
          </a:p>
          <a:p>
            <a:r>
              <a:rPr lang="ko-KR" altLang="en-US" sz="1400" b="1" dirty="0" smtClean="0"/>
              <a:t>경력</a:t>
            </a:r>
            <a:endParaRPr lang="en-US" altLang="ko-KR" sz="1400" b="1" dirty="0" smtClean="0"/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/>
              <a:t>상상공무원 자료해석 강사</a:t>
            </a:r>
          </a:p>
          <a:p>
            <a:pPr fontAlgn="base"/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박문각</a:t>
            </a:r>
            <a:r>
              <a:rPr lang="ko-KR" altLang="en-US" sz="1100" dirty="0"/>
              <a:t> 자료해석 강사​</a:t>
            </a:r>
            <a:endParaRPr lang="en-US" altLang="ko-KR" sz="1100" dirty="0" smtClean="0"/>
          </a:p>
          <a:p>
            <a:pPr fontAlgn="base"/>
            <a:endParaRPr lang="en-US" altLang="ko-KR" sz="1100" dirty="0"/>
          </a:p>
          <a:p>
            <a:r>
              <a:rPr lang="ko-KR" altLang="en-US" sz="1400" b="1" dirty="0" smtClean="0"/>
              <a:t>저서</a:t>
            </a:r>
            <a:endParaRPr lang="en-US" altLang="ko-KR" sz="1400" b="1" dirty="0"/>
          </a:p>
          <a:p>
            <a:pPr fontAlgn="base"/>
            <a:r>
              <a:rPr lang="en-US" altLang="ko-KR" sz="1100" dirty="0"/>
              <a:t>2021 PSAT </a:t>
            </a:r>
            <a:r>
              <a:rPr lang="ko-KR" altLang="en-US" sz="1100" dirty="0" err="1"/>
              <a:t>박문각</a:t>
            </a:r>
            <a:r>
              <a:rPr lang="ko-KR" altLang="en-US" sz="1100" dirty="0"/>
              <a:t> </a:t>
            </a:r>
            <a:r>
              <a:rPr lang="ko-KR" altLang="en-US" sz="1100" dirty="0" err="1"/>
              <a:t>공직적격성평가</a:t>
            </a:r>
            <a:r>
              <a:rPr lang="ko-KR" altLang="en-US" sz="1100" dirty="0"/>
              <a:t> </a:t>
            </a:r>
            <a:r>
              <a:rPr lang="ko-KR" altLang="en-US" sz="1100" dirty="0" err="1"/>
              <a:t>관통력</a:t>
            </a:r>
            <a:r>
              <a:rPr lang="ko-KR" altLang="en-US" sz="1100" dirty="0"/>
              <a:t> </a:t>
            </a:r>
            <a:r>
              <a:rPr lang="en-US" altLang="ko-KR" sz="1100" dirty="0"/>
              <a:t>: </a:t>
            </a:r>
            <a:r>
              <a:rPr lang="ko-KR" altLang="en-US" sz="1100" dirty="0"/>
              <a:t>자료해석영역</a:t>
            </a:r>
          </a:p>
        </p:txBody>
      </p:sp>
    </p:spTree>
    <p:extLst>
      <p:ext uri="{BB962C8B-B14F-4D97-AF65-F5344CB8AC3E}">
        <p14:creationId xmlns:p14="http://schemas.microsoft.com/office/powerpoint/2010/main" val="2447571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상황판</a:t>
            </a:r>
            <a:r>
              <a:rPr lang="ko-KR" altLang="en-US" sz="2800" b="1" dirty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강사진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98757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PSAT</a:t>
            </a:r>
            <a:r>
              <a:rPr lang="ko-KR" altLang="en-US" dirty="0" smtClean="0"/>
              <a:t>상</a:t>
            </a:r>
            <a:r>
              <a:rPr lang="ko-KR" altLang="en-US" dirty="0"/>
              <a:t>황</a:t>
            </a:r>
            <a:r>
              <a:rPr lang="en-US" altLang="ko-KR" dirty="0" smtClean="0"/>
              <a:t> </a:t>
            </a:r>
            <a:r>
              <a:rPr lang="ko-KR" altLang="en-US" dirty="0" smtClean="0"/>
              <a:t>여성</a:t>
            </a:r>
            <a:r>
              <a:rPr lang="ko-KR" altLang="en-US" dirty="0"/>
              <a:t>곤</a:t>
            </a:r>
            <a:endParaRPr lang="en-US" altLang="ko-KR" dirty="0" smtClean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092923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연구소소개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05_ PSAT</a:t>
            </a: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강사진 소개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709" y="1851670"/>
            <a:ext cx="4845627" cy="29253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987824" y="1915834"/>
            <a:ext cx="3793976" cy="260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학력</a:t>
            </a:r>
            <a:endParaRPr lang="en-US" altLang="ko-KR" sz="1400" b="1" dirty="0" smtClean="0"/>
          </a:p>
          <a:p>
            <a:pPr fontAlgn="base"/>
            <a:r>
              <a:rPr lang="ko-KR" altLang="en-US" sz="1100" dirty="0"/>
              <a:t>한양대학교 법학과 석사</a:t>
            </a:r>
          </a:p>
          <a:p>
            <a:pPr fontAlgn="base"/>
            <a:r>
              <a:rPr lang="ko-KR" altLang="en-US" sz="1100" dirty="0"/>
              <a:t>고려대학교 법학과 박사과정 </a:t>
            </a:r>
            <a:r>
              <a:rPr lang="ko-KR" altLang="en-US" sz="1100" dirty="0" smtClean="0"/>
              <a:t>수료</a:t>
            </a:r>
            <a:endParaRPr lang="en-US" altLang="ko-KR" sz="1100" dirty="0" smtClean="0"/>
          </a:p>
          <a:p>
            <a:pPr fontAlgn="base"/>
            <a:endParaRPr lang="en-US" altLang="ko-KR" sz="1400" b="1" dirty="0" smtClean="0"/>
          </a:p>
          <a:p>
            <a:r>
              <a:rPr lang="ko-KR" altLang="en-US" sz="1400" b="1" dirty="0" smtClean="0"/>
              <a:t>경력</a:t>
            </a:r>
            <a:endParaRPr lang="en-US" altLang="ko-KR" sz="1400" b="1" dirty="0" smtClean="0"/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/>
              <a:t>상상공무원 상황판단 강사</a:t>
            </a:r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메가로스쿨</a:t>
            </a:r>
            <a:r>
              <a:rPr lang="ko-KR" altLang="en-US" sz="1100" dirty="0"/>
              <a:t> 추리논증 강사</a:t>
            </a:r>
          </a:p>
          <a:p>
            <a:pPr fontAlgn="base"/>
            <a:r>
              <a:rPr lang="ko-KR" altLang="en-US" sz="1100" dirty="0"/>
              <a:t>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에듀윌</a:t>
            </a:r>
            <a:r>
              <a:rPr lang="ko-KR" altLang="en-US" sz="1100" dirty="0"/>
              <a:t> 법학개론</a:t>
            </a:r>
            <a:r>
              <a:rPr lang="en-US" altLang="ko-KR" sz="1100" dirty="0"/>
              <a:t>, NCS </a:t>
            </a:r>
            <a:r>
              <a:rPr lang="ko-KR" altLang="en-US" sz="1100" dirty="0"/>
              <a:t>건강보험공단 및 공기업법학 강사</a:t>
            </a:r>
          </a:p>
          <a:p>
            <a:pPr fontAlgn="base"/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베리타스</a:t>
            </a:r>
            <a:r>
              <a:rPr lang="ko-KR" altLang="en-US" sz="1100" dirty="0"/>
              <a:t> </a:t>
            </a:r>
            <a:r>
              <a:rPr lang="ko-KR" altLang="en-US" sz="1100" dirty="0" err="1"/>
              <a:t>법학원</a:t>
            </a:r>
            <a:r>
              <a:rPr lang="ko-KR" altLang="en-US" sz="1100" dirty="0"/>
              <a:t> 상황판단 강사</a:t>
            </a:r>
          </a:p>
          <a:p>
            <a:pPr fontAlgn="base"/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프라임</a:t>
            </a:r>
            <a:r>
              <a:rPr lang="en-US" altLang="ko-KR" sz="1100" dirty="0"/>
              <a:t>PSAT</a:t>
            </a:r>
            <a:r>
              <a:rPr lang="ko-KR" altLang="en-US" sz="1100" dirty="0"/>
              <a:t>연구소장 </a:t>
            </a:r>
          </a:p>
          <a:p>
            <a:pPr fontAlgn="base"/>
            <a:r>
              <a:rPr lang="ko-KR" altLang="en-US" sz="1100" dirty="0"/>
              <a:t>전</a:t>
            </a:r>
            <a:r>
              <a:rPr lang="en-US" altLang="ko-KR" sz="1100" dirty="0"/>
              <a:t>) </a:t>
            </a:r>
            <a:r>
              <a:rPr lang="ko-KR" altLang="en-US" sz="1100" dirty="0"/>
              <a:t>한국외국어대학교 </a:t>
            </a:r>
            <a:r>
              <a:rPr lang="ko-KR" altLang="en-US" sz="1100" dirty="0" err="1"/>
              <a:t>공직적격성평가</a:t>
            </a:r>
            <a:r>
              <a:rPr lang="ko-KR" altLang="en-US" sz="1100" dirty="0"/>
              <a:t> 상황판단 전공교수</a:t>
            </a:r>
          </a:p>
          <a:p>
            <a:pPr fontAlgn="base"/>
            <a:r>
              <a:rPr lang="en-US" altLang="ko-KR" sz="1100" dirty="0"/>
              <a:t>2007</a:t>
            </a:r>
            <a:r>
              <a:rPr lang="ko-KR" altLang="en-US" sz="1100" dirty="0"/>
              <a:t>년부터 서울대</a:t>
            </a:r>
            <a:r>
              <a:rPr lang="en-US" altLang="ko-KR" sz="1100" dirty="0"/>
              <a:t>, </a:t>
            </a:r>
            <a:r>
              <a:rPr lang="ko-KR" altLang="en-US" sz="1100" dirty="0"/>
              <a:t>고려대</a:t>
            </a:r>
            <a:r>
              <a:rPr lang="en-US" altLang="ko-KR" sz="1100" dirty="0"/>
              <a:t>, </a:t>
            </a:r>
            <a:r>
              <a:rPr lang="ko-KR" altLang="en-US" sz="1100" dirty="0"/>
              <a:t>성균관대</a:t>
            </a:r>
            <a:r>
              <a:rPr lang="en-US" altLang="ko-KR" sz="1100" dirty="0"/>
              <a:t>, </a:t>
            </a:r>
            <a:r>
              <a:rPr lang="ko-KR" altLang="en-US" sz="1100" dirty="0"/>
              <a:t>한양대 등 주요대학 </a:t>
            </a:r>
            <a:r>
              <a:rPr lang="ko-KR" altLang="en-US" sz="1100" dirty="0" err="1"/>
              <a:t>고시반</a:t>
            </a:r>
            <a:r>
              <a:rPr lang="ko-KR" altLang="en-US" sz="1100" dirty="0"/>
              <a:t> 초빙교수 </a:t>
            </a:r>
            <a:r>
              <a:rPr lang="ko-KR" altLang="en-US" sz="1100" dirty="0" smtClean="0"/>
              <a:t>역임</a:t>
            </a:r>
            <a:endParaRPr lang="ko-KR" altLang="en-US" sz="1100" dirty="0"/>
          </a:p>
        </p:txBody>
      </p:sp>
      <p:pic>
        <p:nvPicPr>
          <p:cNvPr id="1026" name="Picture 2" descr="C:\Users\PNCS\Desktop\상상정보\상황판단_여성곤_사진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64" y="1183448"/>
            <a:ext cx="24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6677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소개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상상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연구소장 프로필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09763" y="19097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58968" y="1132165"/>
            <a:ext cx="59046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PSAT</a:t>
            </a:r>
            <a:r>
              <a:rPr lang="ko-KR" altLang="en-US" sz="1200" dirty="0" smtClean="0"/>
              <a:t>연구소장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김원태</a:t>
            </a:r>
            <a:endParaRPr lang="en-US" altLang="ko-KR" sz="1200" dirty="0" smtClean="0"/>
          </a:p>
          <a:p>
            <a:endParaRPr lang="ko-KR" altLang="en-US" sz="1200" dirty="0"/>
          </a:p>
          <a:p>
            <a:pPr fontAlgn="base" latinLnBrk="0"/>
            <a:r>
              <a:rPr lang="ko-KR" altLang="en-US" sz="1200" dirty="0" smtClean="0"/>
              <a:t>프로필</a:t>
            </a:r>
            <a:endParaRPr lang="en-US" altLang="ko-KR" sz="1200" dirty="0"/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ko-KR" altLang="en-US" sz="1000" dirty="0"/>
              <a:t>현</a:t>
            </a:r>
            <a:r>
              <a:rPr lang="en-US" altLang="ko-KR" sz="1000" dirty="0"/>
              <a:t>) </a:t>
            </a:r>
            <a:r>
              <a:rPr lang="ko-KR" altLang="en-US" sz="1000" dirty="0"/>
              <a:t>㈜ </a:t>
            </a:r>
            <a:r>
              <a:rPr lang="ko-KR" altLang="en-US" sz="1000" dirty="0" err="1"/>
              <a:t>이매진</a:t>
            </a:r>
            <a:r>
              <a:rPr lang="en-US" altLang="ko-KR" sz="1000" dirty="0"/>
              <a:t>P&amp;M </a:t>
            </a:r>
            <a:r>
              <a:rPr lang="ko-KR" altLang="en-US" sz="1000" dirty="0"/>
              <a:t>부사장 </a:t>
            </a:r>
          </a:p>
          <a:p>
            <a:pPr fontAlgn="base" latinLnBrk="0"/>
            <a:r>
              <a:rPr lang="ko-KR" altLang="en-US" sz="1000" dirty="0"/>
              <a:t>▪ 현</a:t>
            </a:r>
            <a:r>
              <a:rPr lang="en-US" altLang="ko-KR" sz="1000" dirty="0"/>
              <a:t>) </a:t>
            </a:r>
            <a:r>
              <a:rPr lang="ko-KR" altLang="en-US" sz="1000" dirty="0"/>
              <a:t>㈜ 상상</a:t>
            </a:r>
            <a:r>
              <a:rPr lang="en-US" altLang="ko-KR" sz="1000" dirty="0"/>
              <a:t>PSAT </a:t>
            </a:r>
            <a:r>
              <a:rPr lang="ko-KR" altLang="en-US" sz="1000" dirty="0"/>
              <a:t>연구소 소장</a:t>
            </a:r>
          </a:p>
          <a:p>
            <a:pPr fontAlgn="base" latinLnBrk="0"/>
            <a:r>
              <a:rPr lang="ko-KR" altLang="en-US" sz="1000" dirty="0"/>
              <a:t>▪ 현</a:t>
            </a:r>
            <a:r>
              <a:rPr lang="en-US" altLang="ko-KR" sz="1000" dirty="0"/>
              <a:t>) </a:t>
            </a:r>
            <a:r>
              <a:rPr lang="ko-KR" altLang="en-US" sz="1000" dirty="0"/>
              <a:t>공공기관 서류평가 전문위원</a:t>
            </a:r>
            <a:r>
              <a:rPr lang="en-US" altLang="ko-KR" sz="1000" dirty="0" smtClean="0"/>
              <a:t>, NCS </a:t>
            </a:r>
            <a:r>
              <a:rPr lang="ko-KR" altLang="en-US" sz="1000" dirty="0"/>
              <a:t>출제위원</a:t>
            </a:r>
            <a:r>
              <a:rPr lang="en-US" altLang="ko-KR" sz="1000" dirty="0"/>
              <a:t>, </a:t>
            </a:r>
            <a:r>
              <a:rPr lang="ko-KR" altLang="en-US" sz="1000" dirty="0"/>
              <a:t>면접평가 전문위원</a:t>
            </a:r>
          </a:p>
          <a:p>
            <a:pPr fontAlgn="base" latinLnBrk="0"/>
            <a:r>
              <a:rPr lang="ko-KR" altLang="en-US" sz="1000" dirty="0"/>
              <a:t>▪ 현</a:t>
            </a:r>
            <a:r>
              <a:rPr lang="en-US" altLang="ko-KR" sz="1000" dirty="0"/>
              <a:t>) </a:t>
            </a:r>
            <a:r>
              <a:rPr lang="ko-KR" altLang="en-US" sz="1000" dirty="0"/>
              <a:t>㈜ 한국경제신문 경제연구소 </a:t>
            </a:r>
            <a:r>
              <a:rPr lang="en-US" altLang="ko-KR" sz="1000" dirty="0"/>
              <a:t>NCS </a:t>
            </a:r>
            <a:r>
              <a:rPr lang="ko-KR" altLang="en-US" sz="1000" dirty="0"/>
              <a:t>출제위원</a:t>
            </a:r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</a:t>
            </a:r>
            <a:r>
              <a:rPr lang="ko-KR" altLang="en-US" sz="1000" dirty="0"/>
              <a:t>㈜ </a:t>
            </a:r>
            <a:r>
              <a:rPr lang="en-US" altLang="ko-KR" sz="1000" dirty="0"/>
              <a:t>ST </a:t>
            </a:r>
            <a:r>
              <a:rPr lang="en-US" altLang="ko-KR" sz="1000" dirty="0" err="1"/>
              <a:t>Unitas</a:t>
            </a:r>
            <a:r>
              <a:rPr lang="en-US" altLang="ko-KR" sz="1000" dirty="0"/>
              <a:t> </a:t>
            </a:r>
            <a:r>
              <a:rPr lang="ko-KR" altLang="en-US" sz="1000" dirty="0" err="1"/>
              <a:t>콘텐츠</a:t>
            </a:r>
            <a:r>
              <a:rPr lang="ko-KR" altLang="en-US" sz="1000" dirty="0"/>
              <a:t> 부문</a:t>
            </a:r>
          </a:p>
          <a:p>
            <a:pPr fontAlgn="base" latinLnBrk="0"/>
            <a:r>
              <a:rPr lang="en-US" altLang="ko-KR" sz="1000" dirty="0" smtClean="0"/>
              <a:t>       (</a:t>
            </a:r>
            <a:r>
              <a:rPr lang="ko-KR" altLang="en-US" sz="1000" dirty="0" err="1"/>
              <a:t>콘텐츠</a:t>
            </a:r>
            <a:r>
              <a:rPr lang="ko-KR" altLang="en-US" sz="1000" dirty="0"/>
              <a:t> 센터 </a:t>
            </a:r>
            <a:r>
              <a:rPr lang="ko-KR" altLang="en-US" sz="1000" dirty="0" err="1"/>
              <a:t>센터장</a:t>
            </a:r>
            <a:r>
              <a:rPr lang="en-US" altLang="ko-KR" sz="1000" dirty="0"/>
              <a:t>, PSAT/NCS </a:t>
            </a:r>
            <a:r>
              <a:rPr lang="ko-KR" altLang="en-US" sz="1000" dirty="0"/>
              <a:t>연구소 소장</a:t>
            </a:r>
            <a:r>
              <a:rPr lang="en-US" altLang="ko-KR" sz="1000" dirty="0"/>
              <a:t>, </a:t>
            </a:r>
            <a:r>
              <a:rPr lang="ko-KR" altLang="en-US" sz="1000" dirty="0"/>
              <a:t>공무원 실장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</a:t>
            </a:r>
            <a:r>
              <a:rPr lang="ko-KR" altLang="en-US" sz="1000" dirty="0"/>
              <a:t>㈜ 논리와 비판 연구소 소장</a:t>
            </a:r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</a:t>
            </a:r>
            <a:r>
              <a:rPr lang="ko-KR" altLang="en-US" sz="1000" dirty="0"/>
              <a:t>㈜ </a:t>
            </a:r>
            <a:r>
              <a:rPr lang="ko-KR" altLang="en-US" sz="1000" dirty="0" err="1"/>
              <a:t>에듀패스</a:t>
            </a:r>
            <a:r>
              <a:rPr lang="ko-KR" altLang="en-US" sz="1000" dirty="0"/>
              <a:t> 교육사업본부 차장</a:t>
            </a:r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ko-KR" altLang="en-US" sz="1000" dirty="0"/>
              <a:t>전</a:t>
            </a:r>
            <a:r>
              <a:rPr lang="en-US" altLang="ko-KR" sz="1000" dirty="0"/>
              <a:t>) </a:t>
            </a:r>
            <a:r>
              <a:rPr lang="ko-KR" altLang="en-US" sz="1000" dirty="0"/>
              <a:t>㈜ </a:t>
            </a:r>
            <a:r>
              <a:rPr lang="ko-KR" altLang="en-US" sz="1000" dirty="0" err="1"/>
              <a:t>유비온</a:t>
            </a:r>
            <a:r>
              <a:rPr lang="ko-KR" altLang="en-US" sz="1000" dirty="0"/>
              <a:t> 전략사업본부 취업역량센터 </a:t>
            </a:r>
            <a:r>
              <a:rPr lang="ko-KR" altLang="en-US" sz="1000" dirty="0" err="1"/>
              <a:t>센터장</a:t>
            </a:r>
            <a:endParaRPr lang="ko-KR" altLang="en-US" sz="1000" dirty="0"/>
          </a:p>
          <a:p>
            <a:pPr fontAlgn="base"/>
            <a:r>
              <a:rPr lang="ko-KR" altLang="en-US" sz="1000" dirty="0"/>
              <a:t>▪ 전</a:t>
            </a:r>
            <a:r>
              <a:rPr lang="en-US" altLang="ko-KR" sz="1000" dirty="0"/>
              <a:t>) (</a:t>
            </a:r>
            <a:r>
              <a:rPr lang="ko-KR" altLang="en-US" sz="1000" dirty="0"/>
              <a:t>주</a:t>
            </a:r>
            <a:r>
              <a:rPr lang="en-US" altLang="ko-KR" sz="1000" dirty="0"/>
              <a:t>) </a:t>
            </a:r>
            <a:r>
              <a:rPr lang="ko-KR" altLang="en-US" sz="1000" dirty="0"/>
              <a:t>한국경제신문</a:t>
            </a:r>
            <a:r>
              <a:rPr lang="en-US" altLang="ko-KR" sz="1000" dirty="0"/>
              <a:t>(</a:t>
            </a:r>
            <a:r>
              <a:rPr lang="ko-KR" altLang="en-US" sz="1000" dirty="0"/>
              <a:t>한국경제연구소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pPr fontAlgn="base" latinLnBrk="0"/>
            <a:r>
              <a:rPr lang="en-US" altLang="ko-KR" sz="1000" dirty="0" smtClean="0"/>
              <a:t>       (</a:t>
            </a:r>
            <a:r>
              <a:rPr lang="ko-KR" altLang="en-US" sz="1000" dirty="0"/>
              <a:t>금융</a:t>
            </a:r>
            <a:r>
              <a:rPr lang="en-US" altLang="ko-KR" sz="1000" dirty="0"/>
              <a:t>NCS 1</a:t>
            </a:r>
            <a:r>
              <a:rPr lang="ko-KR" altLang="en-US" sz="1000" dirty="0"/>
              <a:t>종 민간자격 직업기초능력 시험 기획 및 개발 총괄</a:t>
            </a:r>
            <a:r>
              <a:rPr lang="en-US" altLang="ko-KR" sz="1000" dirty="0"/>
              <a:t>)</a:t>
            </a:r>
            <a:r>
              <a:rPr lang="ko-KR" altLang="en-US" sz="1000" dirty="0"/>
              <a:t> </a:t>
            </a:r>
            <a:endParaRPr lang="en-US" altLang="ko-KR" sz="1000" dirty="0" smtClean="0"/>
          </a:p>
          <a:p>
            <a:pPr fontAlgn="base" latinLnBrk="0"/>
            <a:r>
              <a:rPr lang="ko-KR" altLang="en-US" sz="1000" dirty="0"/>
              <a:t>▪ </a:t>
            </a:r>
            <a:r>
              <a:rPr lang="en-US" altLang="ko-KR" sz="1000" dirty="0"/>
              <a:t>PSAT/LEET </a:t>
            </a:r>
            <a:r>
              <a:rPr lang="ko-KR" altLang="en-US" sz="1000" dirty="0"/>
              <a:t>콘텐츠 기획 및 개발</a:t>
            </a:r>
          </a:p>
          <a:p>
            <a:pPr fontAlgn="base" latinLnBrk="0"/>
            <a:r>
              <a:rPr lang="ko-KR" altLang="en-US" sz="1000" dirty="0"/>
              <a:t>▪ </a:t>
            </a:r>
            <a:r>
              <a:rPr lang="en-US" altLang="ko-KR" sz="1000" dirty="0"/>
              <a:t>5</a:t>
            </a:r>
            <a:r>
              <a:rPr lang="ko-KR" altLang="en-US" sz="1000" dirty="0"/>
              <a:t>급 공채 및 </a:t>
            </a:r>
            <a:r>
              <a:rPr lang="en-US" altLang="ko-KR" sz="1000" dirty="0"/>
              <a:t>7</a:t>
            </a:r>
            <a:r>
              <a:rPr lang="ko-KR" altLang="en-US" sz="1000" dirty="0"/>
              <a:t>급 지역인재 </a:t>
            </a:r>
            <a:r>
              <a:rPr lang="en-US" altLang="ko-KR" sz="1000" dirty="0"/>
              <a:t>PSAT </a:t>
            </a:r>
            <a:r>
              <a:rPr lang="ko-KR" altLang="en-US" sz="1000" dirty="0"/>
              <a:t>전국모의고사</a:t>
            </a:r>
            <a:r>
              <a:rPr lang="en-US" altLang="ko-KR" sz="1000" dirty="0"/>
              <a:t>, </a:t>
            </a:r>
            <a:r>
              <a:rPr lang="ko-KR" altLang="en-US" sz="1000" dirty="0"/>
              <a:t>장학생 선발고사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입실고사</a:t>
            </a:r>
            <a:r>
              <a:rPr lang="ko-KR" altLang="en-US" sz="1000" dirty="0"/>
              <a:t> 프로그램 기획 및 </a:t>
            </a:r>
            <a:endParaRPr lang="en-US" altLang="ko-KR" sz="1000" dirty="0" smtClean="0"/>
          </a:p>
          <a:p>
            <a:pPr fontAlgn="base" latinLnBrk="0"/>
            <a:r>
              <a:rPr lang="en-US" altLang="ko-KR" sz="1000" dirty="0"/>
              <a:t> 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콘텐츠 </a:t>
            </a:r>
            <a:r>
              <a:rPr lang="ko-KR" altLang="en-US" sz="1000" dirty="0"/>
              <a:t>개발</a:t>
            </a:r>
          </a:p>
          <a:p>
            <a:pPr fontAlgn="base" latinLnBrk="0"/>
            <a:r>
              <a:rPr lang="en-US" altLang="ko-KR" sz="1000" dirty="0" smtClean="0"/>
              <a:t>       (</a:t>
            </a:r>
            <a:r>
              <a:rPr lang="ko-KR" altLang="en-US" sz="1000" dirty="0"/>
              <a:t>연세대</a:t>
            </a:r>
            <a:r>
              <a:rPr lang="en-US" altLang="ko-KR" sz="1000" dirty="0"/>
              <a:t>, </a:t>
            </a:r>
            <a:r>
              <a:rPr lang="ko-KR" altLang="en-US" sz="1000" dirty="0"/>
              <a:t>한양대</a:t>
            </a:r>
            <a:r>
              <a:rPr lang="en-US" altLang="ko-KR" sz="1000" dirty="0"/>
              <a:t>, </a:t>
            </a:r>
            <a:r>
              <a:rPr lang="ko-KR" altLang="en-US" sz="1000" dirty="0"/>
              <a:t>성균관대</a:t>
            </a:r>
            <a:r>
              <a:rPr lang="en-US" altLang="ko-KR" sz="1000" dirty="0"/>
              <a:t>, </a:t>
            </a:r>
            <a:r>
              <a:rPr lang="ko-KR" altLang="en-US" sz="1000" dirty="0"/>
              <a:t>중앙대</a:t>
            </a:r>
            <a:r>
              <a:rPr lang="en-US" altLang="ko-KR" sz="1000" dirty="0"/>
              <a:t>, </a:t>
            </a:r>
            <a:r>
              <a:rPr lang="ko-KR" altLang="en-US" sz="1000" dirty="0"/>
              <a:t>이화여대</a:t>
            </a:r>
            <a:r>
              <a:rPr lang="en-US" altLang="ko-KR" sz="1000" dirty="0"/>
              <a:t>, </a:t>
            </a:r>
            <a:r>
              <a:rPr lang="ko-KR" altLang="en-US" sz="1000" dirty="0"/>
              <a:t>숙명여대</a:t>
            </a:r>
            <a:r>
              <a:rPr lang="en-US" altLang="ko-KR" sz="1000" dirty="0"/>
              <a:t>, </a:t>
            </a:r>
            <a:r>
              <a:rPr lang="ko-KR" altLang="en-US" sz="1000" dirty="0"/>
              <a:t>경희대 외 다수 대학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pPr fontAlgn="base" latinLnBrk="0"/>
            <a:r>
              <a:rPr lang="ko-KR" altLang="en-US" sz="1000" dirty="0"/>
              <a:t>▪ </a:t>
            </a:r>
            <a:r>
              <a:rPr lang="en-US" altLang="ko-KR" sz="1000" dirty="0"/>
              <a:t>PSAT </a:t>
            </a:r>
            <a:r>
              <a:rPr lang="ko-KR" altLang="en-US" sz="1000" dirty="0"/>
              <a:t>자기주도형 교육 프로그램 개발</a:t>
            </a:r>
            <a:r>
              <a:rPr lang="en-US" altLang="ko-KR" sz="1000" dirty="0"/>
              <a:t>/</a:t>
            </a:r>
            <a:r>
              <a:rPr lang="ko-KR" altLang="en-US" sz="1000" dirty="0"/>
              <a:t>진단평가 콘텐츠 기획 및 개발</a:t>
            </a:r>
          </a:p>
          <a:p>
            <a:pPr fontAlgn="base" latinLnBrk="0"/>
            <a:r>
              <a:rPr lang="ko-KR" altLang="en-US" sz="1000" dirty="0"/>
              <a:t>▪ </a:t>
            </a:r>
            <a:r>
              <a:rPr lang="en-US" altLang="ko-KR" sz="1000" dirty="0"/>
              <a:t>PSAT </a:t>
            </a:r>
            <a:r>
              <a:rPr lang="ko-KR" altLang="en-US" sz="1000" dirty="0" err="1"/>
              <a:t>관리형</a:t>
            </a:r>
            <a:r>
              <a:rPr lang="ko-KR" altLang="en-US" sz="1000" dirty="0"/>
              <a:t> 집중 관리 과정 기획 총괄</a:t>
            </a:r>
          </a:p>
          <a:p>
            <a:pPr fontAlgn="base" latinLnBrk="0"/>
            <a:r>
              <a:rPr lang="ko-KR" altLang="en-US" sz="1000" dirty="0"/>
              <a:t>▪ </a:t>
            </a:r>
            <a:r>
              <a:rPr lang="ko-KR" altLang="en-US" sz="1000" dirty="0" err="1"/>
              <a:t>민간경력</a:t>
            </a:r>
            <a:r>
              <a:rPr lang="ko-KR" altLang="en-US" sz="1000" dirty="0"/>
              <a:t> </a:t>
            </a:r>
            <a:r>
              <a:rPr lang="en-US" altLang="ko-KR" sz="1000" dirty="0"/>
              <a:t>5</a:t>
            </a:r>
            <a:r>
              <a:rPr lang="ko-KR" altLang="en-US" sz="1000" dirty="0"/>
              <a:t>급</a:t>
            </a:r>
            <a:r>
              <a:rPr lang="en-US" altLang="ko-KR" sz="1000" dirty="0"/>
              <a:t>/7</a:t>
            </a:r>
            <a:r>
              <a:rPr lang="ko-KR" altLang="en-US" sz="1000" dirty="0"/>
              <a:t>급 특채 교육 프로그램 총괄 기획</a:t>
            </a:r>
          </a:p>
          <a:p>
            <a:pPr fontAlgn="base" latinLnBrk="0"/>
            <a:r>
              <a:rPr lang="ko-KR" altLang="en-US" sz="1000" dirty="0"/>
              <a:t>▪ 대학 교육역량강화 취업 프로그램 기획 및 진행</a:t>
            </a:r>
            <a:r>
              <a:rPr lang="en-US" altLang="ko-KR" sz="1000" dirty="0"/>
              <a:t>, </a:t>
            </a:r>
            <a:r>
              <a:rPr lang="ko-KR" altLang="en-US" sz="1000" dirty="0"/>
              <a:t>강의</a:t>
            </a:r>
          </a:p>
          <a:p>
            <a:pPr fontAlgn="base"/>
            <a:r>
              <a:rPr lang="en-US" altLang="ko-KR" sz="1000" dirty="0" smtClean="0"/>
              <a:t>       (</a:t>
            </a:r>
            <a:r>
              <a:rPr lang="ko-KR" altLang="en-US" sz="1000" dirty="0"/>
              <a:t>인하대</a:t>
            </a:r>
            <a:r>
              <a:rPr lang="en-US" altLang="ko-KR" sz="1000" dirty="0"/>
              <a:t>, </a:t>
            </a:r>
            <a:r>
              <a:rPr lang="ko-KR" altLang="en-US" sz="1000" dirty="0"/>
              <a:t>홍익대</a:t>
            </a:r>
            <a:r>
              <a:rPr lang="en-US" altLang="ko-KR" sz="1000" dirty="0"/>
              <a:t>, </a:t>
            </a:r>
            <a:r>
              <a:rPr lang="ko-KR" altLang="en-US" sz="1000" dirty="0"/>
              <a:t>경남대</a:t>
            </a:r>
            <a:r>
              <a:rPr lang="en-US" altLang="ko-KR" sz="1000" dirty="0"/>
              <a:t>, </a:t>
            </a:r>
            <a:r>
              <a:rPr lang="ko-KR" altLang="en-US" sz="1000" dirty="0"/>
              <a:t>국민대</a:t>
            </a:r>
            <a:r>
              <a:rPr lang="en-US" altLang="ko-KR" sz="1000" dirty="0"/>
              <a:t>, </a:t>
            </a:r>
            <a:r>
              <a:rPr lang="ko-KR" altLang="en-US" sz="1000" dirty="0"/>
              <a:t>상명대</a:t>
            </a:r>
            <a:r>
              <a:rPr lang="en-US" altLang="ko-KR" sz="1000" dirty="0"/>
              <a:t>, </a:t>
            </a:r>
            <a:r>
              <a:rPr lang="ko-KR" altLang="en-US" sz="1000" dirty="0"/>
              <a:t>강원대 외 다수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pPr fontAlgn="base"/>
            <a:r>
              <a:rPr lang="ko-KR" altLang="en-US" sz="1000" dirty="0"/>
              <a:t>▪ 홍익대학교 인재개발센터 취업 교육 프로그램 기획 </a:t>
            </a:r>
            <a:r>
              <a:rPr lang="ko-KR" altLang="en-US" sz="1000" dirty="0" smtClean="0"/>
              <a:t>총괄</a:t>
            </a:r>
            <a:endParaRPr lang="ko-KR" altLang="en-US" sz="1200" dirty="0"/>
          </a:p>
        </p:txBody>
      </p:sp>
      <p:pic>
        <p:nvPicPr>
          <p:cNvPr id="14" name="_x46742800" descr="EMB00000fa814e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32165"/>
            <a:ext cx="1174750" cy="14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5484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상상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 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 부소장 프로필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1876" y="1140876"/>
            <a:ext cx="590465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PSAT</a:t>
            </a:r>
            <a:r>
              <a:rPr lang="ko-KR" altLang="en-US" sz="1200" dirty="0" smtClean="0"/>
              <a:t>연구 부소장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권지영</a:t>
            </a:r>
            <a:endParaRPr lang="en-US" altLang="ko-KR" sz="1200" dirty="0" smtClean="0"/>
          </a:p>
          <a:p>
            <a:endParaRPr lang="ko-KR" altLang="en-US" sz="1200" dirty="0"/>
          </a:p>
          <a:p>
            <a:pPr fontAlgn="base" latinLnBrk="0"/>
            <a:r>
              <a:rPr lang="ko-KR" altLang="en-US" sz="1200" dirty="0" smtClean="0"/>
              <a:t>프로필</a:t>
            </a:r>
            <a:endParaRPr lang="en-US" altLang="ko-KR" sz="1200" dirty="0" smtClean="0"/>
          </a:p>
          <a:p>
            <a:pPr fontAlgn="base" latinLnBrk="0"/>
            <a:endParaRPr lang="en-US" altLang="ko-KR" sz="1200" dirty="0"/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ko-KR" altLang="en-US" sz="1000" dirty="0"/>
              <a:t>현</a:t>
            </a:r>
            <a:r>
              <a:rPr lang="en-US" altLang="ko-KR" sz="1000" dirty="0"/>
              <a:t>) </a:t>
            </a:r>
            <a:r>
              <a:rPr lang="ko-KR" altLang="en-US" sz="1000" dirty="0"/>
              <a:t>㈜ </a:t>
            </a:r>
            <a:r>
              <a:rPr lang="ko-KR" altLang="en-US" sz="1000" dirty="0" smtClean="0"/>
              <a:t>상상</a:t>
            </a:r>
            <a:r>
              <a:rPr lang="en-US" altLang="ko-KR" sz="1000" dirty="0" smtClean="0"/>
              <a:t>PSAT</a:t>
            </a:r>
            <a:r>
              <a:rPr lang="ko-KR" altLang="en-US" sz="1000" dirty="0" smtClean="0"/>
              <a:t>연구소</a:t>
            </a:r>
            <a:r>
              <a:rPr lang="en-US" altLang="ko-KR" sz="1000" dirty="0" smtClean="0"/>
              <a:t> </a:t>
            </a:r>
            <a:r>
              <a:rPr lang="ko-KR" altLang="en-US" sz="1000" dirty="0"/>
              <a:t>부소장 </a:t>
            </a:r>
          </a:p>
          <a:p>
            <a:pPr fontAlgn="base" latinLnBrk="0"/>
            <a:r>
              <a:rPr lang="ko-KR" altLang="en-US" sz="1000" dirty="0"/>
              <a:t>▪ 현</a:t>
            </a:r>
            <a:r>
              <a:rPr lang="en-US" altLang="ko-KR" sz="1000" dirty="0"/>
              <a:t>) </a:t>
            </a:r>
            <a:r>
              <a:rPr lang="ko-KR" altLang="en-US" sz="1000" dirty="0"/>
              <a:t>공공기관 서류평가 전문위원</a:t>
            </a:r>
            <a:r>
              <a:rPr lang="en-US" altLang="ko-KR" sz="1000" dirty="0"/>
              <a:t>, NCS </a:t>
            </a:r>
            <a:r>
              <a:rPr lang="ko-KR" altLang="en-US" sz="1000" dirty="0"/>
              <a:t>출제위원</a:t>
            </a:r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</a:t>
            </a:r>
            <a:r>
              <a:rPr lang="ko-KR" altLang="en-US" sz="1000" dirty="0"/>
              <a:t>㈜ </a:t>
            </a:r>
            <a:r>
              <a:rPr lang="en-US" altLang="ko-KR" sz="1000" dirty="0"/>
              <a:t>ST </a:t>
            </a:r>
            <a:r>
              <a:rPr lang="en-US" altLang="ko-KR" sz="1000" dirty="0" err="1"/>
              <a:t>Unitas</a:t>
            </a:r>
            <a:r>
              <a:rPr lang="en-US" altLang="ko-KR" sz="1000" dirty="0"/>
              <a:t> PSAT/NCS </a:t>
            </a:r>
            <a:r>
              <a:rPr lang="ko-KR" altLang="en-US" sz="1000" dirty="0"/>
              <a:t>연구소 팀장 </a:t>
            </a:r>
            <a:endParaRPr lang="en-US" altLang="ko-KR" sz="1000" dirty="0" smtClean="0"/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ko-KR" altLang="en-US" sz="1000" dirty="0"/>
              <a:t>현</a:t>
            </a:r>
            <a:r>
              <a:rPr lang="en-US" altLang="ko-KR" sz="1000" dirty="0"/>
              <a:t>) </a:t>
            </a:r>
            <a:r>
              <a:rPr lang="ko-KR" altLang="en-US" sz="1000" dirty="0"/>
              <a:t>공공기관 서류평가 전문위원</a:t>
            </a:r>
            <a:r>
              <a:rPr lang="en-US" altLang="ko-KR" sz="1000" dirty="0"/>
              <a:t>, NCS </a:t>
            </a:r>
            <a:r>
              <a:rPr lang="ko-KR" altLang="en-US" sz="1000" dirty="0"/>
              <a:t>출제위원</a:t>
            </a:r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</a:t>
            </a:r>
            <a:r>
              <a:rPr lang="ko-KR" altLang="en-US" sz="1000" dirty="0"/>
              <a:t>㈜ </a:t>
            </a:r>
            <a:r>
              <a:rPr lang="en-US" altLang="ko-KR" sz="1000" dirty="0"/>
              <a:t>ST </a:t>
            </a:r>
            <a:r>
              <a:rPr lang="en-US" altLang="ko-KR" sz="1000" dirty="0" err="1"/>
              <a:t>Unitas</a:t>
            </a:r>
            <a:r>
              <a:rPr lang="en-US" altLang="ko-KR" sz="1000" dirty="0"/>
              <a:t> PSAT/NCS </a:t>
            </a:r>
            <a:r>
              <a:rPr lang="ko-KR" altLang="en-US" sz="1000" dirty="0"/>
              <a:t>연구소 팀장 </a:t>
            </a:r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ko-KR" altLang="en-US" sz="1000" dirty="0"/>
              <a:t>현</a:t>
            </a:r>
            <a:r>
              <a:rPr lang="en-US" altLang="ko-KR" sz="1000" dirty="0"/>
              <a:t>) </a:t>
            </a:r>
            <a:r>
              <a:rPr lang="ko-KR" altLang="en-US" sz="1000" dirty="0"/>
              <a:t>공공기관 서류평가 전문위원</a:t>
            </a:r>
            <a:r>
              <a:rPr lang="en-US" altLang="ko-KR" sz="1000" dirty="0" smtClean="0"/>
              <a:t>, NCS </a:t>
            </a:r>
            <a:r>
              <a:rPr lang="ko-KR" altLang="en-US" sz="1000" dirty="0"/>
              <a:t>출제위원</a:t>
            </a:r>
            <a:r>
              <a:rPr lang="en-US" altLang="ko-KR" sz="1000" dirty="0"/>
              <a:t>, </a:t>
            </a:r>
            <a:r>
              <a:rPr lang="ko-KR" altLang="en-US" sz="1000" dirty="0"/>
              <a:t>면접평가 전문위원</a:t>
            </a:r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(</a:t>
            </a:r>
            <a:r>
              <a:rPr lang="ko-KR" altLang="en-US" sz="1000" dirty="0"/>
              <a:t>주</a:t>
            </a:r>
            <a:r>
              <a:rPr lang="en-US" altLang="ko-KR" sz="1000" dirty="0"/>
              <a:t>) </a:t>
            </a:r>
            <a:r>
              <a:rPr lang="ko-KR" altLang="en-US" sz="1000" dirty="0"/>
              <a:t>논리와 비판 전임연구원 </a:t>
            </a:r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</a:t>
            </a:r>
            <a:r>
              <a:rPr lang="ko-KR" altLang="en-US" sz="1000" dirty="0"/>
              <a:t>스카이 로스쿨 </a:t>
            </a:r>
            <a:r>
              <a:rPr lang="en-US" altLang="ko-KR" sz="1000" dirty="0"/>
              <a:t>LEET </a:t>
            </a:r>
            <a:r>
              <a:rPr lang="ko-KR" altLang="en-US" sz="1000" dirty="0"/>
              <a:t>언어이해 강사</a:t>
            </a:r>
          </a:p>
          <a:p>
            <a:pPr fontAlgn="base" latinLnBrk="0"/>
            <a:r>
              <a:rPr lang="ko-KR" altLang="en-US" sz="1000" dirty="0"/>
              <a:t>▪ 전</a:t>
            </a:r>
            <a:r>
              <a:rPr lang="en-US" altLang="ko-KR" sz="1000" dirty="0"/>
              <a:t>) (</a:t>
            </a:r>
            <a:r>
              <a:rPr lang="ko-KR" altLang="en-US" sz="1000" dirty="0"/>
              <a:t>주</a:t>
            </a:r>
            <a:r>
              <a:rPr lang="en-US" altLang="ko-KR" sz="1000" dirty="0"/>
              <a:t>) </a:t>
            </a:r>
            <a:r>
              <a:rPr lang="ko-KR" altLang="en-US" sz="1000" dirty="0" err="1"/>
              <a:t>유비온</a:t>
            </a:r>
            <a:r>
              <a:rPr lang="ko-KR" altLang="en-US" sz="1000" dirty="0"/>
              <a:t> 취업적성연구소 선임연구원</a:t>
            </a:r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ko-KR" altLang="en-US" sz="1000" dirty="0"/>
              <a:t>현</a:t>
            </a:r>
            <a:r>
              <a:rPr lang="en-US" altLang="ko-KR" sz="1000" dirty="0"/>
              <a:t>) (</a:t>
            </a:r>
            <a:r>
              <a:rPr lang="ko-KR" altLang="en-US" sz="1000" dirty="0"/>
              <a:t>주</a:t>
            </a:r>
            <a:r>
              <a:rPr lang="en-US" altLang="ko-KR" sz="1000" dirty="0"/>
              <a:t>) </a:t>
            </a:r>
            <a:r>
              <a:rPr lang="ko-KR" altLang="en-US" sz="1000" dirty="0"/>
              <a:t>한국경제신문 직업기초능력 </a:t>
            </a:r>
            <a:r>
              <a:rPr lang="ko-KR" altLang="en-US" sz="1000" dirty="0" smtClean="0"/>
              <a:t>출제위원</a:t>
            </a:r>
            <a:r>
              <a:rPr lang="en-US" altLang="ko-KR" sz="1000" dirty="0" smtClean="0"/>
              <a:t>(</a:t>
            </a:r>
            <a:r>
              <a:rPr lang="ko-KR" altLang="en-US" sz="1000" dirty="0"/>
              <a:t>한국경제 연구소</a:t>
            </a:r>
            <a:r>
              <a:rPr lang="en-US" altLang="ko-KR" sz="1000" dirty="0"/>
              <a:t>, </a:t>
            </a:r>
            <a:r>
              <a:rPr lang="ko-KR" altLang="en-US" sz="1000" dirty="0"/>
              <a:t>금융</a:t>
            </a:r>
            <a:r>
              <a:rPr lang="en-US" altLang="ko-KR" sz="1000" dirty="0"/>
              <a:t>NCS 1</a:t>
            </a:r>
            <a:r>
              <a:rPr lang="ko-KR" altLang="en-US" sz="1000" dirty="0"/>
              <a:t>종 민간자격 시험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en-US" altLang="ko-KR" sz="1000" dirty="0"/>
              <a:t>PSAT/LEET </a:t>
            </a:r>
            <a:r>
              <a:rPr lang="ko-KR" altLang="en-US" sz="1000" dirty="0"/>
              <a:t>콘텐츠 기획 및 개발</a:t>
            </a:r>
          </a:p>
          <a:p>
            <a:pPr fontAlgn="base" latinLnBrk="0"/>
            <a:r>
              <a:rPr lang="ko-KR" altLang="en-US" sz="1000" dirty="0"/>
              <a:t>▪ </a:t>
            </a:r>
            <a:r>
              <a:rPr lang="en-US" altLang="ko-KR" sz="1000" dirty="0"/>
              <a:t>5</a:t>
            </a:r>
            <a:r>
              <a:rPr lang="ko-KR" altLang="en-US" sz="1000" dirty="0"/>
              <a:t>급 공채 및 </a:t>
            </a:r>
            <a:r>
              <a:rPr lang="en-US" altLang="ko-KR" sz="1000" dirty="0"/>
              <a:t>7</a:t>
            </a:r>
            <a:r>
              <a:rPr lang="ko-KR" altLang="en-US" sz="1000" dirty="0"/>
              <a:t>급 지역인재 </a:t>
            </a:r>
            <a:r>
              <a:rPr lang="en-US" altLang="ko-KR" sz="1000" dirty="0"/>
              <a:t>PSAT </a:t>
            </a:r>
            <a:r>
              <a:rPr lang="ko-KR" altLang="en-US" sz="1000" dirty="0"/>
              <a:t>전국모의고사 콘텐츠 개발</a:t>
            </a:r>
          </a:p>
          <a:p>
            <a:pPr fontAlgn="base" latinLnBrk="0"/>
            <a:r>
              <a:rPr lang="en-US" altLang="ko-KR" sz="1000" dirty="0" smtClean="0"/>
              <a:t>     (</a:t>
            </a:r>
            <a:r>
              <a:rPr lang="ko-KR" altLang="en-US" sz="1000" dirty="0"/>
              <a:t>연세대</a:t>
            </a:r>
            <a:r>
              <a:rPr lang="en-US" altLang="ko-KR" sz="1000" dirty="0"/>
              <a:t>, </a:t>
            </a:r>
            <a:r>
              <a:rPr lang="ko-KR" altLang="en-US" sz="1000" dirty="0"/>
              <a:t>한양대</a:t>
            </a:r>
            <a:r>
              <a:rPr lang="en-US" altLang="ko-KR" sz="1000" dirty="0"/>
              <a:t>, </a:t>
            </a:r>
            <a:r>
              <a:rPr lang="ko-KR" altLang="en-US" sz="1000" dirty="0"/>
              <a:t>중앙대 외 다수 대학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pPr fontAlgn="base" latinLnBrk="0"/>
            <a:r>
              <a:rPr lang="ko-KR" altLang="en-US" sz="1000" dirty="0"/>
              <a:t>▪ </a:t>
            </a:r>
            <a:r>
              <a:rPr lang="en-US" altLang="ko-KR" sz="1000" dirty="0"/>
              <a:t>5</a:t>
            </a:r>
            <a:r>
              <a:rPr lang="ko-KR" altLang="en-US" sz="1000" dirty="0"/>
              <a:t>급 공채 및 </a:t>
            </a:r>
            <a:r>
              <a:rPr lang="en-US" altLang="ko-KR" sz="1000" dirty="0"/>
              <a:t>7</a:t>
            </a:r>
            <a:r>
              <a:rPr lang="ko-KR" altLang="en-US" sz="1000" dirty="0"/>
              <a:t>급 지역인재 </a:t>
            </a:r>
            <a:r>
              <a:rPr lang="en-US" altLang="ko-KR" sz="1000" dirty="0"/>
              <a:t>PSAT </a:t>
            </a:r>
            <a:r>
              <a:rPr lang="ko-KR" altLang="en-US" sz="1000" dirty="0"/>
              <a:t>집중 </a:t>
            </a:r>
            <a:r>
              <a:rPr lang="ko-KR" altLang="en-US" sz="1000" dirty="0" err="1"/>
              <a:t>지도반</a:t>
            </a:r>
            <a:r>
              <a:rPr lang="ko-KR" altLang="en-US" sz="1000" dirty="0"/>
              <a:t> 교육 </a:t>
            </a:r>
          </a:p>
          <a:p>
            <a:pPr fontAlgn="base" latinLnBrk="0"/>
            <a:r>
              <a:rPr lang="ko-KR" altLang="en-US" sz="1000" dirty="0"/>
              <a:t>▪ 홍익대학교 인재개발센터 미래인재개발 </a:t>
            </a:r>
            <a:r>
              <a:rPr lang="en-US" altLang="ko-KR" sz="1000" dirty="0"/>
              <a:t>PSAT</a:t>
            </a:r>
            <a:r>
              <a:rPr lang="ko-KR" altLang="en-US" sz="1000" dirty="0" err="1"/>
              <a:t>언어논리</a:t>
            </a:r>
            <a:r>
              <a:rPr lang="ko-KR" altLang="en-US" sz="1000" dirty="0"/>
              <a:t> </a:t>
            </a:r>
            <a:r>
              <a:rPr lang="ko-KR" altLang="en-US" sz="1000" dirty="0" smtClean="0"/>
              <a:t>강의 외 다수 대학 강의 진행</a:t>
            </a:r>
            <a:endParaRPr lang="ko-KR" altLang="en-US" sz="1000" dirty="0"/>
          </a:p>
          <a:p>
            <a:pPr fontAlgn="base" latinLnBrk="0"/>
            <a:r>
              <a:rPr lang="ko-KR" altLang="en-US" sz="1000" dirty="0" smtClean="0"/>
              <a:t>▪ </a:t>
            </a:r>
            <a:r>
              <a:rPr lang="ko-KR" altLang="en-US" sz="1000" dirty="0"/>
              <a:t>한국경제신문 금융</a:t>
            </a:r>
            <a:r>
              <a:rPr lang="en-US" altLang="ko-KR" sz="1000" dirty="0"/>
              <a:t>NCS </a:t>
            </a:r>
            <a:r>
              <a:rPr lang="ko-KR" altLang="en-US" sz="1000" dirty="0"/>
              <a:t>교원 직무연수 직업기초능력평가 특강</a:t>
            </a:r>
          </a:p>
          <a:p>
            <a:pPr fontAlgn="base"/>
            <a:r>
              <a:rPr lang="ko-KR" altLang="en-US" sz="1000" dirty="0" smtClean="0"/>
              <a:t>▪ </a:t>
            </a:r>
            <a:r>
              <a:rPr lang="en-US" altLang="ko-KR" sz="1000" dirty="0"/>
              <a:t>YBM net </a:t>
            </a:r>
            <a:r>
              <a:rPr lang="ko-KR" altLang="en-US" sz="1000" dirty="0"/>
              <a:t>및 </a:t>
            </a:r>
            <a:r>
              <a:rPr lang="en-US" altLang="ko-KR" sz="1000" dirty="0"/>
              <a:t>YBM </a:t>
            </a:r>
            <a:r>
              <a:rPr lang="ko-KR" altLang="en-US" sz="1000" dirty="0"/>
              <a:t>커리어 캠퍼스 </a:t>
            </a:r>
            <a:r>
              <a:rPr lang="en-US" altLang="ko-KR" sz="1000" dirty="0"/>
              <a:t>(</a:t>
            </a:r>
            <a:r>
              <a:rPr lang="ko-KR" altLang="en-US" sz="1000" dirty="0"/>
              <a:t>오프라인 특강 </a:t>
            </a:r>
            <a:r>
              <a:rPr lang="en-US" altLang="ko-KR" sz="1000" dirty="0"/>
              <a:t>: </a:t>
            </a:r>
            <a:r>
              <a:rPr lang="ko-KR" altLang="en-US" sz="1000" dirty="0"/>
              <a:t>언어</a:t>
            </a:r>
            <a:r>
              <a:rPr lang="en-US" altLang="ko-KR" sz="1000" dirty="0"/>
              <a:t>, </a:t>
            </a:r>
            <a:r>
              <a:rPr lang="ko-KR" altLang="en-US" sz="1000" dirty="0"/>
              <a:t>추리영역 강의</a:t>
            </a:r>
            <a:r>
              <a:rPr lang="en-US" altLang="ko-KR" sz="1000" dirty="0" smtClean="0"/>
              <a:t>)</a:t>
            </a:r>
            <a:endParaRPr lang="ko-KR" altLang="en-US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09763" y="19097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8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 </a:t>
            </a: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소개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_x46742240" descr="EMB00000fa814f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1"/>
          <a:stretch>
            <a:fillRect/>
          </a:stretch>
        </p:blipFill>
        <p:spPr bwMode="auto">
          <a:xfrm>
            <a:off x="7236296" y="1140846"/>
            <a:ext cx="1244936" cy="146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720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36512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06_</a:t>
            </a: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상상 </a:t>
            </a:r>
            <a:r>
              <a:rPr lang="en-US" altLang="ko-KR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</a:p>
          <a:p>
            <a:pPr>
              <a:lnSpc>
                <a:spcPct val="100000"/>
              </a:lnSpc>
            </a:pPr>
            <a:r>
              <a:rPr lang="en-US" altLang="ko-KR" sz="23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연구소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23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조직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PSAT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연구소 조직도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09763" y="19097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5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07_ </a:t>
            </a:r>
            <a:r>
              <a:rPr lang="ko-KR" altLang="en-US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12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39752" y="965075"/>
            <a:ext cx="59046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26" name="모서리가 둥근 직사각형 25"/>
          <p:cNvSpPr/>
          <p:nvPr/>
        </p:nvSpPr>
        <p:spPr>
          <a:xfrm>
            <a:off x="4157092" y="1119944"/>
            <a:ext cx="1656184" cy="57951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157093" y="1231156"/>
            <a:ext cx="164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대표이사</a:t>
            </a:r>
            <a:endParaRPr lang="ko-KR" altLang="en-US" b="1" dirty="0"/>
          </a:p>
        </p:txBody>
      </p:sp>
      <p:cxnSp>
        <p:nvCxnSpPr>
          <p:cNvPr id="29" name="직선 연결선 28"/>
          <p:cNvCxnSpPr>
            <a:stCxn id="26" idx="2"/>
          </p:cNvCxnSpPr>
          <p:nvPr/>
        </p:nvCxnSpPr>
        <p:spPr>
          <a:xfrm>
            <a:off x="4985184" y="1699456"/>
            <a:ext cx="0" cy="419857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모서리가 둥근 직사각형 30"/>
          <p:cNvSpPr/>
          <p:nvPr/>
        </p:nvSpPr>
        <p:spPr>
          <a:xfrm>
            <a:off x="4144268" y="2119313"/>
            <a:ext cx="1656184" cy="57951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4355976" y="3987514"/>
            <a:ext cx="1656184" cy="57951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err="1" smtClean="0"/>
              <a:t>이러닝사업</a:t>
            </a:r>
            <a:endParaRPr lang="ko-KR" altLang="en-US" b="1" dirty="0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6720780" y="3935040"/>
            <a:ext cx="1656184" cy="57951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대외협력사업</a:t>
            </a:r>
            <a:endParaRPr lang="ko-KR" altLang="en-US" b="1" dirty="0"/>
          </a:p>
        </p:txBody>
      </p:sp>
      <p:cxnSp>
        <p:nvCxnSpPr>
          <p:cNvPr id="36" name="직선 연결선 35"/>
          <p:cNvCxnSpPr/>
          <p:nvPr/>
        </p:nvCxnSpPr>
        <p:spPr>
          <a:xfrm>
            <a:off x="4985184" y="2698825"/>
            <a:ext cx="0" cy="1305296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4972360" y="3147814"/>
            <a:ext cx="1615864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 flipV="1">
            <a:off x="2879812" y="3507854"/>
            <a:ext cx="0" cy="47966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2879812" y="3507854"/>
            <a:ext cx="4615203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7495015" y="3507854"/>
            <a:ext cx="0" cy="427186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157093" y="2230487"/>
            <a:ext cx="164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부사장</a:t>
            </a:r>
            <a:endParaRPr lang="ko-KR" altLang="en-US" b="1" dirty="0"/>
          </a:p>
        </p:txBody>
      </p:sp>
      <p:sp>
        <p:nvSpPr>
          <p:cNvPr id="46" name="모서리가 둥근 직사각형 45"/>
          <p:cNvSpPr/>
          <p:nvPr/>
        </p:nvSpPr>
        <p:spPr>
          <a:xfrm>
            <a:off x="6629480" y="2843485"/>
            <a:ext cx="1656184" cy="57951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629481" y="297614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 smtClean="0"/>
              <a:t>경영관리팀</a:t>
            </a:r>
            <a:endParaRPr lang="ko-KR" altLang="en-US" b="1" dirty="0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2060600" y="4004121"/>
            <a:ext cx="1656184" cy="57951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PSAT</a:t>
            </a:r>
            <a:r>
              <a:rPr lang="ko-KR" altLang="en-US" b="1" dirty="0" smtClean="0"/>
              <a:t>연구소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2084017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93651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7_ </a:t>
            </a:r>
          </a:p>
          <a:p>
            <a:pPr>
              <a:lnSpc>
                <a:spcPct val="100000"/>
              </a:lnSpc>
            </a:pPr>
            <a:r>
              <a:rPr lang="ko-KR" altLang="en-US" sz="23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혜택</a:t>
            </a:r>
            <a:endParaRPr lang="en-US" altLang="ko-KR" sz="23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상상만의 대학 제휴 혜택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09763" y="19097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0_ Coming Soon</a:t>
            </a:r>
          </a:p>
        </p:txBody>
      </p:sp>
      <p:sp>
        <p:nvSpPr>
          <p:cNvPr id="11" name="Rectangle 15">
            <a:extLst>
              <a:ext uri="{FF2B5EF4-FFF2-40B4-BE49-F238E27FC236}">
                <a16:creationId xmlns:a16="http://schemas.microsoft.com/office/drawing/2014/main" xmlns="" id="{29C7D944-F525-484F-B751-BD394AA89D36}"/>
              </a:ext>
            </a:extLst>
          </p:cNvPr>
          <p:cNvSpPr/>
          <p:nvPr/>
        </p:nvSpPr>
        <p:spPr bwMode="auto">
          <a:xfrm>
            <a:off x="2759947" y="960840"/>
            <a:ext cx="571500" cy="571500"/>
          </a:xfrm>
          <a:prstGeom prst="rect">
            <a:avLst/>
          </a:prstGeom>
          <a:solidFill>
            <a:srgbClr val="C00000"/>
          </a:solidFill>
          <a:ln w="19050">
            <a:noFill/>
            <a:round/>
            <a:headEnd/>
            <a:tailEnd/>
          </a:ln>
        </p:spPr>
        <p:txBody>
          <a:bodyPr vert="horz" wrap="none" lIns="0" tIns="0" rIns="0" bIns="0" numCol="1" rtlCol="0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14" name="Text Placeholder 43">
            <a:extLst>
              <a:ext uri="{FF2B5EF4-FFF2-40B4-BE49-F238E27FC236}">
                <a16:creationId xmlns:a16="http://schemas.microsoft.com/office/drawing/2014/main" xmlns="" id="{F08FB9C8-54B2-4EBF-8E85-ED4BC0E94AD7}"/>
              </a:ext>
            </a:extLst>
          </p:cNvPr>
          <p:cNvSpPr txBox="1">
            <a:spLocks/>
          </p:cNvSpPr>
          <p:nvPr/>
        </p:nvSpPr>
        <p:spPr>
          <a:xfrm>
            <a:off x="3444286" y="995722"/>
            <a:ext cx="3359962" cy="54995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가격 할인</a:t>
            </a:r>
            <a:endParaRPr lang="en-US" sz="9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대학만의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특별 가격 할인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전국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모의고사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&amp; PSAT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특강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인원별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가격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할인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ectangle 21">
            <a:extLst>
              <a:ext uri="{FF2B5EF4-FFF2-40B4-BE49-F238E27FC236}">
                <a16:creationId xmlns:a16="http://schemas.microsoft.com/office/drawing/2014/main" xmlns="" id="{C40ECFFC-46FD-42E6-89A1-DE6A7629FFCF}"/>
              </a:ext>
            </a:extLst>
          </p:cNvPr>
          <p:cNvSpPr/>
          <p:nvPr/>
        </p:nvSpPr>
        <p:spPr bwMode="auto">
          <a:xfrm>
            <a:off x="2759947" y="1888254"/>
            <a:ext cx="571500" cy="571500"/>
          </a:xfrm>
          <a:prstGeom prst="rect">
            <a:avLst/>
          </a:prstGeom>
          <a:solidFill>
            <a:srgbClr val="C00000"/>
          </a:solidFill>
          <a:ln w="19050">
            <a:noFill/>
            <a:round/>
            <a:headEnd/>
            <a:tailEnd/>
          </a:ln>
        </p:spPr>
        <p:txBody>
          <a:bodyPr vert="horz" wrap="none" lIns="0" tIns="0" rIns="0" bIns="0" numCol="1" rtlCol="0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16" name="Text Placeholder 43">
            <a:extLst>
              <a:ext uri="{FF2B5EF4-FFF2-40B4-BE49-F238E27FC236}">
                <a16:creationId xmlns:a16="http://schemas.microsoft.com/office/drawing/2014/main" xmlns="" id="{D0B31B8F-6523-45FE-ACB8-D5B8C6294425}"/>
              </a:ext>
            </a:extLst>
          </p:cNvPr>
          <p:cNvSpPr txBox="1">
            <a:spLocks/>
          </p:cNvSpPr>
          <p:nvPr/>
        </p:nvSpPr>
        <p:spPr>
          <a:xfrm>
            <a:off x="3444286" y="1906144"/>
            <a:ext cx="3936026" cy="57150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동영상 강의</a:t>
            </a:r>
            <a:endParaRPr lang="en-US" altLang="ko-KR" sz="9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오답관리를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위한 전 문항 해설강의 제공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모의고사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시험 결과를 반영한 수준별 강의 제공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 대학에 한함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초단기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마무리 특강 제공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 대학에 한함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xmlns="" id="{0B2C536C-BFCE-4EBD-B90E-D39F229E9CE5}"/>
              </a:ext>
            </a:extLst>
          </p:cNvPr>
          <p:cNvSpPr/>
          <p:nvPr/>
        </p:nvSpPr>
        <p:spPr bwMode="auto">
          <a:xfrm>
            <a:off x="2759947" y="2880835"/>
            <a:ext cx="571500" cy="571500"/>
          </a:xfrm>
          <a:prstGeom prst="rect">
            <a:avLst/>
          </a:prstGeom>
          <a:solidFill>
            <a:srgbClr val="C00000"/>
          </a:solidFill>
          <a:ln w="19050">
            <a:noFill/>
            <a:round/>
            <a:headEnd/>
            <a:tailEnd/>
          </a:ln>
        </p:spPr>
        <p:txBody>
          <a:bodyPr vert="horz" wrap="none" lIns="0" tIns="0" rIns="0" bIns="0" numCol="1" rtlCol="0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9" name="Text Placeholder 43">
            <a:extLst>
              <a:ext uri="{FF2B5EF4-FFF2-40B4-BE49-F238E27FC236}">
                <a16:creationId xmlns:a16="http://schemas.microsoft.com/office/drawing/2014/main" xmlns="" id="{AAE17357-D9BF-48C1-9AE5-97E3EEC0770A}"/>
              </a:ext>
            </a:extLst>
          </p:cNvPr>
          <p:cNvSpPr txBox="1">
            <a:spLocks/>
          </p:cNvSpPr>
          <p:nvPr/>
        </p:nvSpPr>
        <p:spPr>
          <a:xfrm>
            <a:off x="3444286" y="2957460"/>
            <a:ext cx="3720002" cy="406325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결과 보고서 제공</a:t>
            </a:r>
            <a:endParaRPr lang="en-US" sz="9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개인별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성적표 외 전국 모의고사 성적과의 비교 자료 제공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체계적인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모의고사 결과 보고서 제공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45">
            <a:extLst>
              <a:ext uri="{FF2B5EF4-FFF2-40B4-BE49-F238E27FC236}">
                <a16:creationId xmlns:a16="http://schemas.microsoft.com/office/drawing/2014/main" xmlns="" id="{8091C853-F54C-4568-802B-8B79B135508B}"/>
              </a:ext>
            </a:extLst>
          </p:cNvPr>
          <p:cNvSpPr/>
          <p:nvPr/>
        </p:nvSpPr>
        <p:spPr bwMode="auto">
          <a:xfrm>
            <a:off x="2759947" y="3873415"/>
            <a:ext cx="571500" cy="571500"/>
          </a:xfrm>
          <a:prstGeom prst="rect">
            <a:avLst/>
          </a:prstGeom>
          <a:solidFill>
            <a:srgbClr val="C00000"/>
          </a:solidFill>
          <a:ln w="19050">
            <a:noFill/>
            <a:round/>
            <a:headEnd/>
            <a:tailEnd/>
          </a:ln>
        </p:spPr>
        <p:txBody>
          <a:bodyPr vert="horz" wrap="none" lIns="0" tIns="0" rIns="0" bIns="0" numCol="1" rtlCol="0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21" name="Text Placeholder 43">
            <a:extLst>
              <a:ext uri="{FF2B5EF4-FFF2-40B4-BE49-F238E27FC236}">
                <a16:creationId xmlns:a16="http://schemas.microsoft.com/office/drawing/2014/main" xmlns="" id="{89BC83C3-30BD-4A71-A06C-5E644064FE0E}"/>
              </a:ext>
            </a:extLst>
          </p:cNvPr>
          <p:cNvSpPr txBox="1">
            <a:spLocks/>
          </p:cNvSpPr>
          <p:nvPr/>
        </p:nvSpPr>
        <p:spPr>
          <a:xfrm>
            <a:off x="3444285" y="3878481"/>
            <a:ext cx="3647995" cy="781501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연계 교육 프로그램 지원</a:t>
            </a:r>
            <a:endParaRPr lang="en-US" sz="9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- 2021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차 전공 필기 시험 대비 전국 모의고사 지원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- 2022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시험 대비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PSAT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교육 프로그램 지원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가격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할인율 및 지원 범위는 협의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65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 animBg="1"/>
      <p:bldP spid="16" grpId="0"/>
      <p:bldP spid="18" grpId="0" animBg="1"/>
      <p:bldP spid="19" grpId="0"/>
      <p:bldP spid="20" grpId="0" animBg="1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3"/>
          <p:cNvSpPr/>
          <p:nvPr/>
        </p:nvSpPr>
        <p:spPr>
          <a:xfrm>
            <a:off x="-93651" y="0"/>
            <a:ext cx="2304256" cy="5164038"/>
          </a:xfrm>
          <a:custGeom>
            <a:avLst/>
            <a:gdLst>
              <a:gd name="connsiteX0" fmla="*/ 0 w 1038225"/>
              <a:gd name="connsiteY0" fmla="*/ 0 h 6858000"/>
              <a:gd name="connsiteX1" fmla="*/ 1038225 w 1038225"/>
              <a:gd name="connsiteY1" fmla="*/ 0 h 6858000"/>
              <a:gd name="connsiteX2" fmla="*/ 1038225 w 1038225"/>
              <a:gd name="connsiteY2" fmla="*/ 6858000 h 6858000"/>
              <a:gd name="connsiteX3" fmla="*/ 0 w 1038225"/>
              <a:gd name="connsiteY3" fmla="*/ 6858000 h 6858000"/>
              <a:gd name="connsiteX4" fmla="*/ 0 w 1038225"/>
              <a:gd name="connsiteY4" fmla="*/ 0 h 6858000"/>
              <a:gd name="connsiteX0" fmla="*/ 0 w 1038225"/>
              <a:gd name="connsiteY0" fmla="*/ 0 h 6905625"/>
              <a:gd name="connsiteX1" fmla="*/ 1038225 w 1038225"/>
              <a:gd name="connsiteY1" fmla="*/ 0 h 6905625"/>
              <a:gd name="connsiteX2" fmla="*/ 247650 w 1038225"/>
              <a:gd name="connsiteY2" fmla="*/ 6905625 h 6905625"/>
              <a:gd name="connsiteX3" fmla="*/ 0 w 1038225"/>
              <a:gd name="connsiteY3" fmla="*/ 6858000 h 6905625"/>
              <a:gd name="connsiteX4" fmla="*/ 0 w 1038225"/>
              <a:gd name="connsiteY4" fmla="*/ 0 h 6905625"/>
              <a:gd name="connsiteX0" fmla="*/ 0 w 2514600"/>
              <a:gd name="connsiteY0" fmla="*/ 0 h 6905625"/>
              <a:gd name="connsiteX1" fmla="*/ 2514600 w 2514600"/>
              <a:gd name="connsiteY1" fmla="*/ 0 h 6905625"/>
              <a:gd name="connsiteX2" fmla="*/ 247650 w 2514600"/>
              <a:gd name="connsiteY2" fmla="*/ 6905625 h 6905625"/>
              <a:gd name="connsiteX3" fmla="*/ 0 w 2514600"/>
              <a:gd name="connsiteY3" fmla="*/ 6858000 h 6905625"/>
              <a:gd name="connsiteX4" fmla="*/ 0 w 2514600"/>
              <a:gd name="connsiteY4" fmla="*/ 0 h 6905625"/>
              <a:gd name="connsiteX0" fmla="*/ 0 w 2514600"/>
              <a:gd name="connsiteY0" fmla="*/ 0 h 6858000"/>
              <a:gd name="connsiteX1" fmla="*/ 2514600 w 2514600"/>
              <a:gd name="connsiteY1" fmla="*/ 0 h 6858000"/>
              <a:gd name="connsiteX2" fmla="*/ 1428750 w 2514600"/>
              <a:gd name="connsiteY2" fmla="*/ 6858000 h 6858000"/>
              <a:gd name="connsiteX3" fmla="*/ 0 w 2514600"/>
              <a:gd name="connsiteY3" fmla="*/ 6858000 h 6858000"/>
              <a:gd name="connsiteX4" fmla="*/ 0 w 2514600"/>
              <a:gd name="connsiteY4" fmla="*/ 0 h 6858000"/>
              <a:gd name="connsiteX0" fmla="*/ 0 w 2514600"/>
              <a:gd name="connsiteY0" fmla="*/ 0 h 6877050"/>
              <a:gd name="connsiteX1" fmla="*/ 2514600 w 2514600"/>
              <a:gd name="connsiteY1" fmla="*/ 0 h 6877050"/>
              <a:gd name="connsiteX2" fmla="*/ 2181225 w 2514600"/>
              <a:gd name="connsiteY2" fmla="*/ 6877050 h 6877050"/>
              <a:gd name="connsiteX3" fmla="*/ 0 w 2514600"/>
              <a:gd name="connsiteY3" fmla="*/ 6858000 h 6877050"/>
              <a:gd name="connsiteX4" fmla="*/ 0 w 2514600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181225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  <a:gd name="connsiteX0" fmla="*/ 0 w 3190875"/>
              <a:gd name="connsiteY0" fmla="*/ 0 h 6877050"/>
              <a:gd name="connsiteX1" fmla="*/ 3190875 w 3190875"/>
              <a:gd name="connsiteY1" fmla="*/ 0 h 6877050"/>
              <a:gd name="connsiteX2" fmla="*/ 2286000 w 3190875"/>
              <a:gd name="connsiteY2" fmla="*/ 6877050 h 6877050"/>
              <a:gd name="connsiteX3" fmla="*/ 0 w 3190875"/>
              <a:gd name="connsiteY3" fmla="*/ 6858000 h 6877050"/>
              <a:gd name="connsiteX4" fmla="*/ 0 w 3190875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875" h="6877050">
                <a:moveTo>
                  <a:pt x="0" y="0"/>
                </a:moveTo>
                <a:lnTo>
                  <a:pt x="3190875" y="0"/>
                </a:lnTo>
                <a:lnTo>
                  <a:pt x="2286000" y="687705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93079"/>
              </a:solidFill>
            </a:endParaRPr>
          </a:p>
        </p:txBody>
      </p:sp>
      <p:sp>
        <p:nvSpPr>
          <p:cNvPr id="3" name="제목 3"/>
          <p:cNvSpPr txBox="1">
            <a:spLocks/>
          </p:cNvSpPr>
          <p:nvPr/>
        </p:nvSpPr>
        <p:spPr>
          <a:xfrm>
            <a:off x="79525" y="51470"/>
            <a:ext cx="2908299" cy="154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0_ 2</a:t>
            </a: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2627784" y="267494"/>
            <a:ext cx="5862322" cy="5354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en-US" altLang="ko-KR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800" b="1" dirty="0" smtClean="0">
                <a:ln>
                  <a:solidFill>
                    <a:schemeClr val="tx1">
                      <a:lumMod val="75000"/>
                      <a:lumOff val="25000"/>
                      <a:alpha val="7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 프로그램</a:t>
            </a:r>
            <a:endParaRPr lang="ko-KR" altLang="en-US" sz="2800" b="1" dirty="0">
              <a:ln>
                <a:solidFill>
                  <a:schemeClr val="tx1">
                    <a:lumMod val="75000"/>
                    <a:lumOff val="25000"/>
                    <a:alpha val="7000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750709" y="735239"/>
            <a:ext cx="5739397" cy="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059893" y="645438"/>
            <a:ext cx="26321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987574"/>
            <a:ext cx="5904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/>
              <a:t>7</a:t>
            </a:r>
            <a:r>
              <a:rPr lang="ko-KR" altLang="en-US" sz="3600" b="1" dirty="0" smtClean="0"/>
              <a:t>급 </a:t>
            </a:r>
            <a:r>
              <a:rPr lang="ko-KR" altLang="en-US" sz="3600" b="1" dirty="0" err="1" smtClean="0"/>
              <a:t>전공필기</a:t>
            </a:r>
            <a:r>
              <a:rPr lang="en-US" altLang="ko-KR" sz="3600" b="1" dirty="0" smtClean="0"/>
              <a:t>(2</a:t>
            </a:r>
            <a:r>
              <a:rPr lang="ko-KR" altLang="en-US" sz="3600" b="1" dirty="0" smtClean="0"/>
              <a:t>차</a:t>
            </a:r>
            <a:r>
              <a:rPr lang="en-US" altLang="ko-KR" sz="3600" b="1" dirty="0" smtClean="0"/>
              <a:t>)</a:t>
            </a:r>
          </a:p>
          <a:p>
            <a:r>
              <a:rPr lang="ko-KR" altLang="en-US" sz="3600" b="1" dirty="0" smtClean="0"/>
              <a:t>             전국모의고사</a:t>
            </a:r>
            <a:endParaRPr lang="en-US" altLang="ko-KR" sz="3600" b="1" dirty="0" smtClean="0"/>
          </a:p>
          <a:p>
            <a:endParaRPr lang="en-US" altLang="ko-KR" sz="3600" b="1" dirty="0"/>
          </a:p>
          <a:p>
            <a:pPr algn="ctr"/>
            <a:r>
              <a:rPr lang="en-US" altLang="ko-KR" sz="3600" b="1" dirty="0" smtClean="0"/>
              <a:t>Coming Soon…</a:t>
            </a:r>
            <a:endParaRPr lang="ko-KR" altLang="en-US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209800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09763" y="19097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제목 3"/>
          <p:cNvSpPr txBox="1">
            <a:spLocks/>
          </p:cNvSpPr>
          <p:nvPr/>
        </p:nvSpPr>
        <p:spPr>
          <a:xfrm>
            <a:off x="79525" y="4539986"/>
            <a:ext cx="2908299" cy="423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sz="1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0_ Coming Soon</a:t>
            </a:r>
          </a:p>
        </p:txBody>
      </p:sp>
    </p:spTree>
    <p:extLst>
      <p:ext uri="{BB962C8B-B14F-4D97-AF65-F5344CB8AC3E}">
        <p14:creationId xmlns:p14="http://schemas.microsoft.com/office/powerpoint/2010/main" val="3627285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1940</Words>
  <Application>Microsoft Office PowerPoint</Application>
  <PresentationFormat>화면 슬라이드 쇼(16:9)</PresentationFormat>
  <Paragraphs>461</Paragraphs>
  <Slides>21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PSAT 7급 전국모의고사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LEET 특강 제안서</dc:title>
  <dc:creator>PNCS</dc:creator>
  <cp:lastModifiedBy>PNCS</cp:lastModifiedBy>
  <cp:revision>39</cp:revision>
  <dcterms:created xsi:type="dcterms:W3CDTF">2021-05-03T02:49:32Z</dcterms:created>
  <dcterms:modified xsi:type="dcterms:W3CDTF">2021-05-04T08:00:22Z</dcterms:modified>
  <cp:version>0906.0100.01</cp:version>
</cp:coreProperties>
</file>