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1"/>
  </p:notesMasterIdLst>
  <p:sldIdLst>
    <p:sldId id="819" r:id="rId2"/>
    <p:sldId id="794" r:id="rId3"/>
    <p:sldId id="807" r:id="rId4"/>
    <p:sldId id="805" r:id="rId5"/>
    <p:sldId id="810" r:id="rId6"/>
    <p:sldId id="811" r:id="rId7"/>
    <p:sldId id="818" r:id="rId8"/>
    <p:sldId id="820" r:id="rId9"/>
    <p:sldId id="801" r:id="rId10"/>
    <p:sldId id="796" r:id="rId11"/>
    <p:sldId id="795" r:id="rId12"/>
    <p:sldId id="800" r:id="rId13"/>
    <p:sldId id="797" r:id="rId14"/>
    <p:sldId id="798" r:id="rId15"/>
    <p:sldId id="821" r:id="rId16"/>
    <p:sldId id="256" r:id="rId17"/>
    <p:sldId id="257" r:id="rId18"/>
    <p:sldId id="258" r:id="rId19"/>
    <p:sldId id="259" r:id="rId20"/>
  </p:sldIdLst>
  <p:sldSz cx="9144000" cy="6858000" type="screen4x3"/>
  <p:notesSz cx="6858000" cy="9144000"/>
  <p:embeddedFontLst>
    <p:embeddedFont>
      <p:font typeface="HY헤드라인M" panose="02030600000101010101" pitchFamily="18" charset="-127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맑은 고딕" panose="020B0503020000020004" pitchFamily="50" charset="-127"/>
      <p:regular r:id="rId27"/>
      <p:bold r:id="rId28"/>
    </p:embeddedFont>
    <p:embeddedFont>
      <p:font typeface="Calibri Light" panose="020F0302020204030204" pitchFamily="34" charset="0"/>
      <p:regular r:id="rId29"/>
      <p:italic r:id="rId30"/>
    </p:embeddedFont>
    <p:embeddedFont>
      <p:font typeface="HY견고딕" panose="02030600000101010101" pitchFamily="18" charset="-127"/>
      <p:regular r:id="rId31"/>
    </p:embeddedFont>
    <p:embeddedFont>
      <p:font typeface="나눔고딕" panose="020B0600000101010101" charset="-127"/>
      <p:regular r:id="rId32"/>
      <p:bold r:id="rId3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EBA97D"/>
    <a:srgbClr val="FF7C80"/>
    <a:srgbClr val="CC0000"/>
    <a:srgbClr val="6B6767"/>
    <a:srgbClr val="F1F1F1"/>
    <a:srgbClr val="726C6C"/>
    <a:srgbClr val="666262"/>
    <a:srgbClr val="6A6666"/>
    <a:srgbClr val="7C5F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33" autoAdjust="0"/>
    <p:restoredTop sz="95990" autoAdjust="0"/>
  </p:normalViewPr>
  <p:slideViewPr>
    <p:cSldViewPr snapToGrid="0">
      <p:cViewPr varScale="1">
        <p:scale>
          <a:sx n="115" d="100"/>
          <a:sy n="115" d="100"/>
        </p:scale>
        <p:origin x="1626" y="102"/>
      </p:cViewPr>
      <p:guideLst>
        <p:guide orient="horz" pos="2183"/>
        <p:guide pos="286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21" Type="http://schemas.openxmlformats.org/officeDocument/2006/relationships/notesMaster" Target="notesMasters/notesMaster1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BFF32E-A26D-429E-B1A2-9D0633C064F1}" type="datetimeFigureOut">
              <a:rPr lang="ko-KR" altLang="en-US" smtClean="0"/>
              <a:t>2021-11-09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3A4C6C-3E16-4492-B7B2-8D46C6F4A9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6944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2021-11-09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0743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2021-11-09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5548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2021-11-09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9417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2021-11-09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8269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2021-11-09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4031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2021-11-09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8082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2021-11-09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680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2021-11-09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4942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2021-11-09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9791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2021-11-09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8513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2021-11-09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8441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bg>
      <p:bgPr>
        <a:solidFill>
          <a:srgbClr val="E4E4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AC295722-1205-4001-93DE-4C51CF10D549}"/>
              </a:ext>
            </a:extLst>
          </p:cNvPr>
          <p:cNvGrpSpPr/>
          <p:nvPr userDrawn="1"/>
        </p:nvGrpSpPr>
        <p:grpSpPr>
          <a:xfrm>
            <a:off x="0" y="-1"/>
            <a:ext cx="9144000" cy="1052737"/>
            <a:chOff x="0" y="0"/>
            <a:chExt cx="9144000" cy="6858000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9775432F-3829-4EA7-AA1D-47E045A91BA5}"/>
                </a:ext>
              </a:extLst>
            </p:cNvPr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rgbClr val="1D322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00701170-A3B6-4E36-92FC-B898A18CF3E1}"/>
                </a:ext>
              </a:extLst>
            </p:cNvPr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gradFill flip="none" rotWithShape="1">
              <a:gsLst>
                <a:gs pos="0">
                  <a:srgbClr val="182C1C">
                    <a:alpha val="46000"/>
                  </a:srgbClr>
                </a:gs>
                <a:gs pos="47000">
                  <a:srgbClr val="36503C">
                    <a:alpha val="45000"/>
                  </a:srgbClr>
                </a:gs>
                <a:gs pos="61000">
                  <a:srgbClr val="344D3A">
                    <a:alpha val="43000"/>
                  </a:srgbClr>
                </a:gs>
                <a:gs pos="97000">
                  <a:srgbClr val="1A2E1F">
                    <a:alpha val="18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5400" dirty="0">
                <a:latin typeface="08서울남산체 B" panose="02020603020101020101" pitchFamily="18" charset="-127"/>
                <a:ea typeface="08서울남산체 B" panose="02020603020101020101" pitchFamily="18" charset="-127"/>
              </a:endParaRPr>
            </a:p>
          </p:txBody>
        </p:sp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CE3CC523-5048-4F4B-9E93-02BAF40D2639}"/>
              </a:ext>
            </a:extLst>
          </p:cNvPr>
          <p:cNvGrpSpPr/>
          <p:nvPr userDrawn="1"/>
        </p:nvGrpSpPr>
        <p:grpSpPr>
          <a:xfrm rot="2884059">
            <a:off x="174841" y="126600"/>
            <a:ext cx="336825" cy="331232"/>
            <a:chOff x="2744905" y="4592586"/>
            <a:chExt cx="573087" cy="563571"/>
          </a:xfrm>
        </p:grpSpPr>
        <p:sp>
          <p:nvSpPr>
            <p:cNvPr id="11" name="Freeform 9">
              <a:extLst>
                <a:ext uri="{FF2B5EF4-FFF2-40B4-BE49-F238E27FC236}">
                  <a16:creationId xmlns:a16="http://schemas.microsoft.com/office/drawing/2014/main" id="{3EC04233-50C5-44B1-A3C8-6EC2CFDC9CF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8091" y="4598943"/>
              <a:ext cx="177800" cy="557214"/>
            </a:xfrm>
            <a:custGeom>
              <a:avLst/>
              <a:gdLst>
                <a:gd name="T0" fmla="*/ 54 w 58"/>
                <a:gd name="T1" fmla="*/ 1 h 183"/>
                <a:gd name="T2" fmla="*/ 31 w 58"/>
                <a:gd name="T3" fmla="*/ 89 h 183"/>
                <a:gd name="T4" fmla="*/ 0 w 58"/>
                <a:gd name="T5" fmla="*/ 183 h 183"/>
                <a:gd name="T6" fmla="*/ 3 w 58"/>
                <a:gd name="T7" fmla="*/ 182 h 183"/>
                <a:gd name="T8" fmla="*/ 32 w 58"/>
                <a:gd name="T9" fmla="*/ 95 h 183"/>
                <a:gd name="T10" fmla="*/ 57 w 58"/>
                <a:gd name="T11" fmla="*/ 1 h 183"/>
                <a:gd name="T12" fmla="*/ 54 w 58"/>
                <a:gd name="T13" fmla="*/ 1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183">
                  <a:moveTo>
                    <a:pt x="54" y="1"/>
                  </a:moveTo>
                  <a:cubicBezTo>
                    <a:pt x="51" y="30"/>
                    <a:pt x="40" y="61"/>
                    <a:pt x="31" y="89"/>
                  </a:cubicBezTo>
                  <a:cubicBezTo>
                    <a:pt x="22" y="120"/>
                    <a:pt x="7" y="151"/>
                    <a:pt x="0" y="183"/>
                  </a:cubicBezTo>
                  <a:cubicBezTo>
                    <a:pt x="0" y="183"/>
                    <a:pt x="3" y="183"/>
                    <a:pt x="3" y="182"/>
                  </a:cubicBezTo>
                  <a:cubicBezTo>
                    <a:pt x="10" y="152"/>
                    <a:pt x="23" y="124"/>
                    <a:pt x="32" y="95"/>
                  </a:cubicBezTo>
                  <a:cubicBezTo>
                    <a:pt x="42" y="65"/>
                    <a:pt x="54" y="32"/>
                    <a:pt x="57" y="1"/>
                  </a:cubicBezTo>
                  <a:cubicBezTo>
                    <a:pt x="58" y="0"/>
                    <a:pt x="54" y="0"/>
                    <a:pt x="54" y="1"/>
                  </a:cubicBezTo>
                  <a:close/>
                </a:path>
              </a:pathLst>
            </a:cu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12" name="Freeform 10">
              <a:extLst>
                <a:ext uri="{FF2B5EF4-FFF2-40B4-BE49-F238E27FC236}">
                  <a16:creationId xmlns:a16="http://schemas.microsoft.com/office/drawing/2014/main" id="{217EF190-C6F7-4370-A5CF-A89FF3AAC81D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1742" y="4797378"/>
              <a:ext cx="476250" cy="349251"/>
            </a:xfrm>
            <a:custGeom>
              <a:avLst/>
              <a:gdLst>
                <a:gd name="T0" fmla="*/ 3 w 156"/>
                <a:gd name="T1" fmla="*/ 114 h 115"/>
                <a:gd name="T2" fmla="*/ 84 w 156"/>
                <a:gd name="T3" fmla="*/ 52 h 115"/>
                <a:gd name="T4" fmla="*/ 154 w 156"/>
                <a:gd name="T5" fmla="*/ 2 h 115"/>
                <a:gd name="T6" fmla="*/ 152 w 156"/>
                <a:gd name="T7" fmla="*/ 1 h 115"/>
                <a:gd name="T8" fmla="*/ 76 w 156"/>
                <a:gd name="T9" fmla="*/ 55 h 115"/>
                <a:gd name="T10" fmla="*/ 1 w 156"/>
                <a:gd name="T11" fmla="*/ 114 h 115"/>
                <a:gd name="T12" fmla="*/ 3 w 156"/>
                <a:gd name="T13" fmla="*/ 11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115">
                  <a:moveTo>
                    <a:pt x="3" y="114"/>
                  </a:moveTo>
                  <a:cubicBezTo>
                    <a:pt x="30" y="93"/>
                    <a:pt x="56" y="71"/>
                    <a:pt x="84" y="52"/>
                  </a:cubicBezTo>
                  <a:cubicBezTo>
                    <a:pt x="108" y="37"/>
                    <a:pt x="128" y="15"/>
                    <a:pt x="154" y="2"/>
                  </a:cubicBezTo>
                  <a:cubicBezTo>
                    <a:pt x="156" y="1"/>
                    <a:pt x="153" y="0"/>
                    <a:pt x="152" y="1"/>
                  </a:cubicBezTo>
                  <a:cubicBezTo>
                    <a:pt x="125" y="15"/>
                    <a:pt x="102" y="39"/>
                    <a:pt x="76" y="55"/>
                  </a:cubicBezTo>
                  <a:cubicBezTo>
                    <a:pt x="50" y="73"/>
                    <a:pt x="26" y="94"/>
                    <a:pt x="1" y="114"/>
                  </a:cubicBezTo>
                  <a:cubicBezTo>
                    <a:pt x="0" y="115"/>
                    <a:pt x="3" y="115"/>
                    <a:pt x="3" y="114"/>
                  </a:cubicBezTo>
                  <a:close/>
                </a:path>
              </a:pathLst>
            </a:cu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id="{87689A70-1CA6-462B-9288-998A555A268C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4905" y="4781503"/>
              <a:ext cx="569913" cy="20638"/>
            </a:xfrm>
            <a:custGeom>
              <a:avLst/>
              <a:gdLst>
                <a:gd name="T0" fmla="*/ 2 w 187"/>
                <a:gd name="T1" fmla="*/ 5 h 7"/>
                <a:gd name="T2" fmla="*/ 99 w 187"/>
                <a:gd name="T3" fmla="*/ 6 h 7"/>
                <a:gd name="T4" fmla="*/ 185 w 187"/>
                <a:gd name="T5" fmla="*/ 4 h 7"/>
                <a:gd name="T6" fmla="*/ 185 w 187"/>
                <a:gd name="T7" fmla="*/ 2 h 7"/>
                <a:gd name="T8" fmla="*/ 87 w 187"/>
                <a:gd name="T9" fmla="*/ 4 h 7"/>
                <a:gd name="T10" fmla="*/ 3 w 187"/>
                <a:gd name="T11" fmla="*/ 3 h 7"/>
                <a:gd name="T12" fmla="*/ 2 w 187"/>
                <a:gd name="T13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7" h="7">
                  <a:moveTo>
                    <a:pt x="2" y="5"/>
                  </a:moveTo>
                  <a:cubicBezTo>
                    <a:pt x="34" y="1"/>
                    <a:pt x="68" y="5"/>
                    <a:pt x="99" y="6"/>
                  </a:cubicBezTo>
                  <a:cubicBezTo>
                    <a:pt x="128" y="7"/>
                    <a:pt x="156" y="7"/>
                    <a:pt x="185" y="4"/>
                  </a:cubicBezTo>
                  <a:cubicBezTo>
                    <a:pt x="186" y="3"/>
                    <a:pt x="187" y="2"/>
                    <a:pt x="185" y="2"/>
                  </a:cubicBezTo>
                  <a:cubicBezTo>
                    <a:pt x="152" y="5"/>
                    <a:pt x="120" y="5"/>
                    <a:pt x="87" y="4"/>
                  </a:cubicBezTo>
                  <a:cubicBezTo>
                    <a:pt x="59" y="3"/>
                    <a:pt x="30" y="0"/>
                    <a:pt x="3" y="3"/>
                  </a:cubicBezTo>
                  <a:cubicBezTo>
                    <a:pt x="1" y="3"/>
                    <a:pt x="0" y="5"/>
                    <a:pt x="2" y="5"/>
                  </a:cubicBezTo>
                  <a:close/>
                </a:path>
              </a:pathLst>
            </a:cu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14" name="Freeform 12">
              <a:extLst>
                <a:ext uri="{FF2B5EF4-FFF2-40B4-BE49-F238E27FC236}">
                  <a16:creationId xmlns:a16="http://schemas.microsoft.com/office/drawing/2014/main" id="{EFCA1716-0B64-4D3C-A19B-19EBCE09D243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4430" y="4798965"/>
              <a:ext cx="465138" cy="339725"/>
            </a:xfrm>
            <a:custGeom>
              <a:avLst/>
              <a:gdLst>
                <a:gd name="T0" fmla="*/ 1 w 153"/>
                <a:gd name="T1" fmla="*/ 1 h 111"/>
                <a:gd name="T2" fmla="*/ 28 w 153"/>
                <a:gd name="T3" fmla="*/ 27 h 111"/>
                <a:gd name="T4" fmla="*/ 65 w 153"/>
                <a:gd name="T5" fmla="*/ 54 h 111"/>
                <a:gd name="T6" fmla="*/ 149 w 153"/>
                <a:gd name="T7" fmla="*/ 111 h 111"/>
                <a:gd name="T8" fmla="*/ 151 w 153"/>
                <a:gd name="T9" fmla="*/ 109 h 111"/>
                <a:gd name="T10" fmla="*/ 68 w 153"/>
                <a:gd name="T11" fmla="*/ 53 h 111"/>
                <a:gd name="T12" fmla="*/ 31 w 153"/>
                <a:gd name="T13" fmla="*/ 26 h 111"/>
                <a:gd name="T14" fmla="*/ 3 w 153"/>
                <a:gd name="T15" fmla="*/ 0 h 111"/>
                <a:gd name="T16" fmla="*/ 1 w 153"/>
                <a:gd name="T17" fmla="*/ 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3" h="111">
                  <a:moveTo>
                    <a:pt x="1" y="1"/>
                  </a:moveTo>
                  <a:cubicBezTo>
                    <a:pt x="11" y="8"/>
                    <a:pt x="19" y="19"/>
                    <a:pt x="28" y="27"/>
                  </a:cubicBezTo>
                  <a:cubicBezTo>
                    <a:pt x="39" y="37"/>
                    <a:pt x="53" y="45"/>
                    <a:pt x="65" y="54"/>
                  </a:cubicBezTo>
                  <a:cubicBezTo>
                    <a:pt x="91" y="75"/>
                    <a:pt x="118" y="95"/>
                    <a:pt x="149" y="111"/>
                  </a:cubicBezTo>
                  <a:cubicBezTo>
                    <a:pt x="150" y="111"/>
                    <a:pt x="153" y="110"/>
                    <a:pt x="151" y="109"/>
                  </a:cubicBezTo>
                  <a:cubicBezTo>
                    <a:pt x="121" y="94"/>
                    <a:pt x="94" y="74"/>
                    <a:pt x="68" y="53"/>
                  </a:cubicBezTo>
                  <a:cubicBezTo>
                    <a:pt x="56" y="43"/>
                    <a:pt x="43" y="35"/>
                    <a:pt x="31" y="26"/>
                  </a:cubicBezTo>
                  <a:cubicBezTo>
                    <a:pt x="21" y="18"/>
                    <a:pt x="14" y="7"/>
                    <a:pt x="3" y="0"/>
                  </a:cubicBezTo>
                  <a:cubicBezTo>
                    <a:pt x="3" y="0"/>
                    <a:pt x="0" y="1"/>
                    <a:pt x="1" y="1"/>
                  </a:cubicBezTo>
                  <a:close/>
                </a:path>
              </a:pathLst>
            </a:cu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15" name="Freeform 13">
              <a:extLst>
                <a:ext uri="{FF2B5EF4-FFF2-40B4-BE49-F238E27FC236}">
                  <a16:creationId xmlns:a16="http://schemas.microsoft.com/office/drawing/2014/main" id="{4063A1C9-8CC5-4E49-B7F9-1F69401332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0015" y="4592586"/>
              <a:ext cx="209550" cy="550864"/>
            </a:xfrm>
            <a:custGeom>
              <a:avLst/>
              <a:gdLst>
                <a:gd name="T0" fmla="*/ 1 w 69"/>
                <a:gd name="T1" fmla="*/ 2 h 181"/>
                <a:gd name="T2" fmla="*/ 18 w 69"/>
                <a:gd name="T3" fmla="*/ 36 h 181"/>
                <a:gd name="T4" fmla="*/ 32 w 69"/>
                <a:gd name="T5" fmla="*/ 80 h 181"/>
                <a:gd name="T6" fmla="*/ 66 w 69"/>
                <a:gd name="T7" fmla="*/ 179 h 181"/>
                <a:gd name="T8" fmla="*/ 69 w 69"/>
                <a:gd name="T9" fmla="*/ 179 h 181"/>
                <a:gd name="T10" fmla="*/ 33 w 69"/>
                <a:gd name="T11" fmla="*/ 72 h 181"/>
                <a:gd name="T12" fmla="*/ 4 w 69"/>
                <a:gd name="T13" fmla="*/ 1 h 181"/>
                <a:gd name="T14" fmla="*/ 1 w 69"/>
                <a:gd name="T15" fmla="*/ 2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9" h="181">
                  <a:moveTo>
                    <a:pt x="1" y="2"/>
                  </a:moveTo>
                  <a:cubicBezTo>
                    <a:pt x="10" y="12"/>
                    <a:pt x="14" y="24"/>
                    <a:pt x="18" y="36"/>
                  </a:cubicBezTo>
                  <a:cubicBezTo>
                    <a:pt x="22" y="51"/>
                    <a:pt x="28" y="65"/>
                    <a:pt x="32" y="80"/>
                  </a:cubicBezTo>
                  <a:cubicBezTo>
                    <a:pt x="42" y="114"/>
                    <a:pt x="52" y="147"/>
                    <a:pt x="66" y="179"/>
                  </a:cubicBezTo>
                  <a:cubicBezTo>
                    <a:pt x="66" y="181"/>
                    <a:pt x="69" y="180"/>
                    <a:pt x="69" y="179"/>
                  </a:cubicBezTo>
                  <a:cubicBezTo>
                    <a:pt x="55" y="143"/>
                    <a:pt x="44" y="108"/>
                    <a:pt x="33" y="72"/>
                  </a:cubicBezTo>
                  <a:cubicBezTo>
                    <a:pt x="27" y="51"/>
                    <a:pt x="20" y="18"/>
                    <a:pt x="4" y="1"/>
                  </a:cubicBezTo>
                  <a:cubicBezTo>
                    <a:pt x="3" y="0"/>
                    <a:pt x="0" y="1"/>
                    <a:pt x="1" y="2"/>
                  </a:cubicBezTo>
                  <a:close/>
                </a:path>
              </a:pathLst>
            </a:cu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</p:grpSp>
      <p:sp>
        <p:nvSpPr>
          <p:cNvPr id="17" name="텍스트 개체 틀 2">
            <a:extLst>
              <a:ext uri="{FF2B5EF4-FFF2-40B4-BE49-F238E27FC236}">
                <a16:creationId xmlns:a16="http://schemas.microsoft.com/office/drawing/2014/main" id="{7B199B47-BFBF-4E55-BDC9-28EB374C72C6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489461" y="259100"/>
            <a:ext cx="8383689" cy="523220"/>
          </a:xfrm>
        </p:spPr>
        <p:txBody>
          <a:bodyPr wrap="square" anchor="b">
            <a:sp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제목을 입력해 주세요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18" name="텍스트 개체 틀 2">
            <a:extLst>
              <a:ext uri="{FF2B5EF4-FFF2-40B4-BE49-F238E27FC236}">
                <a16:creationId xmlns:a16="http://schemas.microsoft.com/office/drawing/2014/main" id="{BE544EB5-9A3A-4262-A606-56D0D8D91FB9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6916661" y="6332723"/>
            <a:ext cx="2195736" cy="261610"/>
          </a:xfrm>
        </p:spPr>
        <p:txBody>
          <a:bodyPr wrap="square" anchor="b">
            <a:spAutoFit/>
          </a:bodyPr>
          <a:lstStyle>
            <a:lvl1pPr marL="0" indent="0" algn="r">
              <a:buFontTx/>
              <a:buNone/>
              <a:tabLst>
                <a:tab pos="176213" algn="l"/>
              </a:tabLst>
              <a:defRPr sz="1100" b="1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dirty="0"/>
              <a:t>텍스트를 입력하세요</a:t>
            </a:r>
            <a:r>
              <a:rPr lang="en-US" altLang="ko-KR" dirty="0"/>
              <a:t>.</a:t>
            </a:r>
          </a:p>
        </p:txBody>
      </p:sp>
      <p:sp>
        <p:nvSpPr>
          <p:cNvPr id="19" name="텍스트 개체 틀 2">
            <a:extLst>
              <a:ext uri="{FF2B5EF4-FFF2-40B4-BE49-F238E27FC236}">
                <a16:creationId xmlns:a16="http://schemas.microsoft.com/office/drawing/2014/main" id="{4365BB72-B681-4A8A-A009-77CA28C6D9C1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6268589" y="6597760"/>
            <a:ext cx="2843808" cy="246221"/>
          </a:xfrm>
        </p:spPr>
        <p:txBody>
          <a:bodyPr wrap="square" anchor="b">
            <a:spAutoFit/>
          </a:bodyPr>
          <a:lstStyle>
            <a:lvl1pPr marL="0" indent="0" algn="r">
              <a:buFontTx/>
              <a:buNone/>
              <a:tabLst>
                <a:tab pos="176213" algn="l"/>
              </a:tabLst>
              <a:defRPr sz="1000" b="1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dirty="0"/>
              <a:t>텍스트를 입력하세요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3527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51A05-FE79-4763-A84F-D4FE701A9E82}" type="datetimeFigureOut">
              <a:rPr lang="ko-KR" altLang="en-US" smtClean="0"/>
              <a:t>2021-11-09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1871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제목 개체 틀 1">
            <a:extLst>
              <a:ext uri="{FF2B5EF4-FFF2-40B4-BE49-F238E27FC236}">
                <a16:creationId xmlns:a16="http://schemas.microsoft.com/office/drawing/2014/main" id="{F9D7E1ED-1FA5-4ADF-8212-FC70A60F8E94}"/>
              </a:ext>
            </a:extLst>
          </p:cNvPr>
          <p:cNvSpPr txBox="1">
            <a:spLocks/>
          </p:cNvSpPr>
          <p:nvPr/>
        </p:nvSpPr>
        <p:spPr>
          <a:xfrm>
            <a:off x="628650" y="1290897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+mn-ea"/>
                <a:ea typeface="+mn-ea"/>
                <a:cs typeface="+mj-cs"/>
              </a:defRPr>
            </a:lvl1pPr>
          </a:lstStyle>
          <a:p>
            <a:r>
              <a:rPr lang="en-US" altLang="ko-KR" sz="3000" u="sng" dirty="0"/>
              <a:t>2021 </a:t>
            </a:r>
            <a:r>
              <a:rPr lang="ko-KR" altLang="en-US" sz="3000" u="sng" dirty="0"/>
              <a:t>한양대학교 커리어 포트폴리오 워크숍</a:t>
            </a:r>
          </a:p>
        </p:txBody>
      </p:sp>
      <p:sp>
        <p:nvSpPr>
          <p:cNvPr id="13" name="텍스트 개체 틀 2">
            <a:extLst>
              <a:ext uri="{FF2B5EF4-FFF2-40B4-BE49-F238E27FC236}">
                <a16:creationId xmlns:a16="http://schemas.microsoft.com/office/drawing/2014/main" id="{6E0485E0-3A77-4B93-9452-E848B3114B74}"/>
              </a:ext>
            </a:extLst>
          </p:cNvPr>
          <p:cNvSpPr txBox="1">
            <a:spLocks/>
          </p:cNvSpPr>
          <p:nvPr/>
        </p:nvSpPr>
        <p:spPr>
          <a:xfrm>
            <a:off x="628650" y="2386271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4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sz="2700" dirty="0"/>
          </a:p>
          <a:p>
            <a:endParaRPr lang="en-US" altLang="ko-KR" sz="2700" dirty="0"/>
          </a:p>
          <a:p>
            <a:r>
              <a:rPr lang="en-US" altLang="ko-KR" sz="3000"/>
              <a:t>Part 1~3 </a:t>
            </a:r>
            <a:r>
              <a:rPr lang="ko-KR" altLang="en-US" sz="3000"/>
              <a:t>워크시트</a:t>
            </a:r>
            <a:endParaRPr lang="ko-KR" altLang="en-US" sz="3000" dirty="0"/>
          </a:p>
        </p:txBody>
      </p:sp>
    </p:spTree>
    <p:extLst>
      <p:ext uri="{BB962C8B-B14F-4D97-AF65-F5344CB8AC3E}">
        <p14:creationId xmlns:p14="http://schemas.microsoft.com/office/powerpoint/2010/main" val="20372711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제목 개체 틀 1">
            <a:extLst>
              <a:ext uri="{FF2B5EF4-FFF2-40B4-BE49-F238E27FC236}">
                <a16:creationId xmlns:a16="http://schemas.microsoft.com/office/drawing/2014/main" id="{F9D7E1ED-1FA5-4ADF-8212-FC70A60F8E94}"/>
              </a:ext>
            </a:extLst>
          </p:cNvPr>
          <p:cNvSpPr txBox="1">
            <a:spLocks/>
          </p:cNvSpPr>
          <p:nvPr/>
        </p:nvSpPr>
        <p:spPr>
          <a:xfrm>
            <a:off x="628650" y="1290897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+mn-ea"/>
                <a:ea typeface="+mn-ea"/>
                <a:cs typeface="+mj-cs"/>
              </a:defRPr>
            </a:lvl1pPr>
          </a:lstStyle>
          <a:p>
            <a:r>
              <a:rPr lang="en-US" altLang="ko-KR" sz="3000" u="sng" dirty="0"/>
              <a:t>2021 </a:t>
            </a:r>
            <a:r>
              <a:rPr lang="ko-KR" altLang="en-US" sz="3000" u="sng" dirty="0"/>
              <a:t>한양대학교 커리어 포트폴리오 워크숍</a:t>
            </a:r>
          </a:p>
        </p:txBody>
      </p:sp>
      <p:sp>
        <p:nvSpPr>
          <p:cNvPr id="13" name="텍스트 개체 틀 2">
            <a:extLst>
              <a:ext uri="{FF2B5EF4-FFF2-40B4-BE49-F238E27FC236}">
                <a16:creationId xmlns:a16="http://schemas.microsoft.com/office/drawing/2014/main" id="{6E0485E0-3A77-4B93-9452-E848B3114B74}"/>
              </a:ext>
            </a:extLst>
          </p:cNvPr>
          <p:cNvSpPr txBox="1">
            <a:spLocks/>
          </p:cNvSpPr>
          <p:nvPr/>
        </p:nvSpPr>
        <p:spPr>
          <a:xfrm>
            <a:off x="628650" y="2386271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4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sz="2700" dirty="0"/>
          </a:p>
          <a:p>
            <a:endParaRPr lang="en-US" altLang="ko-KR" sz="2700" dirty="0"/>
          </a:p>
          <a:p>
            <a:r>
              <a:rPr lang="en-US" altLang="ko-KR" sz="2700" dirty="0"/>
              <a:t>[Part 1] </a:t>
            </a:r>
            <a:r>
              <a:rPr lang="ko-KR" altLang="en-US" sz="2700" dirty="0"/>
              <a:t>자기분석</a:t>
            </a:r>
          </a:p>
          <a:p>
            <a:pPr lvl="1"/>
            <a:endParaRPr lang="en-US" altLang="ko-KR" sz="3000" dirty="0"/>
          </a:p>
          <a:p>
            <a:pPr lvl="1"/>
            <a:r>
              <a:rPr lang="ko-KR" altLang="en-US" sz="3000" dirty="0"/>
              <a:t>워크시트</a:t>
            </a:r>
          </a:p>
        </p:txBody>
      </p:sp>
    </p:spTree>
    <p:extLst>
      <p:ext uri="{BB962C8B-B14F-4D97-AF65-F5344CB8AC3E}">
        <p14:creationId xmlns:p14="http://schemas.microsoft.com/office/powerpoint/2010/main" val="632949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141463"/>
              </p:ext>
            </p:extLst>
          </p:nvPr>
        </p:nvGraphicFramePr>
        <p:xfrm>
          <a:off x="182011" y="1488401"/>
          <a:ext cx="8779977" cy="49536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41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42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165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6315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9999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21345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0847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/>
                        <a:t>학년</a:t>
                      </a:r>
                      <a:r>
                        <a:rPr lang="en-US" altLang="ko-KR" sz="1100"/>
                        <a:t>-</a:t>
                      </a:r>
                      <a:r>
                        <a:rPr lang="ko-KR" altLang="en-US" sz="1100"/>
                        <a:t>학기</a:t>
                      </a:r>
                      <a:endParaRPr lang="ko-KR" altLang="en-US" sz="1100" dirty="0"/>
                    </a:p>
                  </a:txBody>
                  <a:tcPr marT="42203" marB="42203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/>
                        <a:t>경험키워드</a:t>
                      </a:r>
                      <a:endParaRPr lang="ko-KR" altLang="en-US" sz="1100" dirty="0"/>
                    </a:p>
                  </a:txBody>
                  <a:tcPr marT="42203" marB="42203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기간</a:t>
                      </a:r>
                    </a:p>
                  </a:txBody>
                  <a:tcPr marT="42203" marB="42203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활동내용</a:t>
                      </a:r>
                    </a:p>
                  </a:txBody>
                  <a:tcPr marT="42203" marB="42203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활동</a:t>
                      </a:r>
                      <a:endParaRPr lang="en-US" altLang="ko-KR" sz="1100" dirty="0"/>
                    </a:p>
                    <a:p>
                      <a:pPr algn="ctr" latinLnBrk="1"/>
                      <a:r>
                        <a:rPr lang="ko-KR" altLang="en-US" sz="1100" dirty="0"/>
                        <a:t>결과</a:t>
                      </a:r>
                      <a:endParaRPr lang="en-US" altLang="ko-KR" sz="1100" dirty="0"/>
                    </a:p>
                  </a:txBody>
                  <a:tcPr marT="42203" marB="42203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/>
                        <a:t>느낀점</a:t>
                      </a:r>
                      <a:endParaRPr lang="en-US" altLang="ko-KR" sz="1100" dirty="0"/>
                    </a:p>
                    <a:p>
                      <a:pPr algn="ctr" latinLnBrk="1"/>
                      <a:r>
                        <a:rPr lang="ko-KR" altLang="en-US" sz="1100" dirty="0"/>
                        <a:t>보유역량</a:t>
                      </a:r>
                    </a:p>
                  </a:txBody>
                  <a:tcPr marT="42203" marB="42203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432">
                <a:tc rowSpan="3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marT="42203" marB="42203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4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extLst>
                  <a:ext uri="{0D108BD9-81ED-4DB2-BD59-A6C34878D82A}">
                    <a16:rowId xmlns:a16="http://schemas.microsoft.com/office/drawing/2014/main" val="3112825631"/>
                  </a:ext>
                </a:extLst>
              </a:tr>
              <a:tr h="370432">
                <a:tc vMerge="1"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432">
                <a:tc rowSpan="3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marT="42203" marB="42203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extLst>
                  <a:ext uri="{0D108BD9-81ED-4DB2-BD59-A6C34878D82A}">
                    <a16:rowId xmlns:a16="http://schemas.microsoft.com/office/drawing/2014/main" val="1313191950"/>
                  </a:ext>
                </a:extLst>
              </a:tr>
              <a:tr h="370432">
                <a:tc vMerge="1"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4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extLst>
                  <a:ext uri="{0D108BD9-81ED-4DB2-BD59-A6C34878D82A}">
                    <a16:rowId xmlns:a16="http://schemas.microsoft.com/office/drawing/2014/main" val="3307975959"/>
                  </a:ext>
                </a:extLst>
              </a:tr>
              <a:tr h="370432">
                <a:tc rowSpan="3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marT="42203" marB="42203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4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extLst>
                  <a:ext uri="{0D108BD9-81ED-4DB2-BD59-A6C34878D82A}">
                    <a16:rowId xmlns:a16="http://schemas.microsoft.com/office/drawing/2014/main" val="4094454263"/>
                  </a:ext>
                </a:extLst>
              </a:tr>
              <a:tr h="370432">
                <a:tc vMerge="1"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432">
                <a:tc rowSpan="3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 marT="42203" marB="42203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extLst>
                  <a:ext uri="{0D108BD9-81ED-4DB2-BD59-A6C34878D82A}">
                    <a16:rowId xmlns:a16="http://schemas.microsoft.com/office/drawing/2014/main" val="3459973011"/>
                  </a:ext>
                </a:extLst>
              </a:tr>
              <a:tr h="370432">
                <a:tc vMerge="1"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4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700" dirty="0"/>
                    </a:p>
                  </a:txBody>
                  <a:tcPr marT="42203" marB="42203"/>
                </a:tc>
                <a:extLst>
                  <a:ext uri="{0D108BD9-81ED-4DB2-BD59-A6C34878D82A}">
                    <a16:rowId xmlns:a16="http://schemas.microsoft.com/office/drawing/2014/main" val="2025581609"/>
                  </a:ext>
                </a:extLst>
              </a:tr>
            </a:tbl>
          </a:graphicData>
        </a:graphic>
      </p:graphicFrame>
      <p:sp>
        <p:nvSpPr>
          <p:cNvPr id="17" name="직사각형 16">
            <a:extLst>
              <a:ext uri="{FF2B5EF4-FFF2-40B4-BE49-F238E27FC236}">
                <a16:creationId xmlns:a16="http://schemas.microsoft.com/office/drawing/2014/main" id="{DF3D11BB-DE3A-4A27-AD48-6139FD5B76A8}"/>
              </a:ext>
            </a:extLst>
          </p:cNvPr>
          <p:cNvSpPr/>
          <p:nvPr/>
        </p:nvSpPr>
        <p:spPr>
          <a:xfrm>
            <a:off x="418424" y="260336"/>
            <a:ext cx="1415772" cy="5601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자기분석</a:t>
            </a:r>
            <a:endParaRPr lang="en-US" altLang="ko-KR" sz="2400" dirty="0">
              <a:solidFill>
                <a:prstClr val="black">
                  <a:lumMod val="75000"/>
                  <a:lumOff val="25000"/>
                </a:prst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0167FE0-DBF6-4835-BD30-12029D2563F9}"/>
              </a:ext>
            </a:extLst>
          </p:cNvPr>
          <p:cNvSpPr txBox="1"/>
          <p:nvPr/>
        </p:nvSpPr>
        <p:spPr>
          <a:xfrm>
            <a:off x="8165592" y="415938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>
                <a:solidFill>
                  <a:schemeClr val="bg1">
                    <a:lumMod val="65000"/>
                  </a:schemeClr>
                </a:solidFill>
              </a:rPr>
              <a:t>WS1</a:t>
            </a:r>
            <a:endParaRPr lang="ko-KR" altLang="en-US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918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9310035"/>
              </p:ext>
            </p:extLst>
          </p:nvPr>
        </p:nvGraphicFramePr>
        <p:xfrm>
          <a:off x="603933" y="1637175"/>
          <a:ext cx="5309577" cy="5650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08193">
                  <a:extLst>
                    <a:ext uri="{9D8B030D-6E8A-4147-A177-3AD203B41FA5}">
                      <a16:colId xmlns:a16="http://schemas.microsoft.com/office/drawing/2014/main" val="1606342600"/>
                    </a:ext>
                  </a:extLst>
                </a:gridCol>
                <a:gridCol w="3101384">
                  <a:extLst>
                    <a:ext uri="{9D8B030D-6E8A-4147-A177-3AD203B41FA5}">
                      <a16:colId xmlns:a16="http://schemas.microsoft.com/office/drawing/2014/main" val="1778647259"/>
                    </a:ext>
                  </a:extLst>
                </a:gridCol>
              </a:tblGrid>
              <a:tr h="2825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스토리 제목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48697642"/>
                  </a:ext>
                </a:extLst>
              </a:tr>
              <a:tr h="2825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/>
                        <a:t>해당역량</a:t>
                      </a:r>
                      <a:r>
                        <a:rPr lang="en-US" altLang="ko-KR" sz="1100"/>
                        <a:t>(</a:t>
                      </a:r>
                      <a:r>
                        <a:rPr lang="ko-KR" altLang="en-US" sz="1100"/>
                        <a:t>강점</a:t>
                      </a:r>
                      <a:r>
                        <a:rPr lang="en-US" altLang="ko-KR" sz="1100"/>
                        <a:t>)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29072678"/>
                  </a:ext>
                </a:extLst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23836"/>
              </p:ext>
            </p:extLst>
          </p:nvPr>
        </p:nvGraphicFramePr>
        <p:xfrm>
          <a:off x="603933" y="2400300"/>
          <a:ext cx="5309578" cy="39512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56323">
                  <a:extLst>
                    <a:ext uri="{9D8B030D-6E8A-4147-A177-3AD203B41FA5}">
                      <a16:colId xmlns:a16="http://schemas.microsoft.com/office/drawing/2014/main" val="3233628820"/>
                    </a:ext>
                  </a:extLst>
                </a:gridCol>
                <a:gridCol w="4053255">
                  <a:extLst>
                    <a:ext uri="{9D8B030D-6E8A-4147-A177-3AD203B41FA5}">
                      <a16:colId xmlns:a16="http://schemas.microsoft.com/office/drawing/2014/main" val="2003519192"/>
                    </a:ext>
                  </a:extLst>
                </a:gridCol>
              </a:tblGrid>
              <a:tr h="41030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구분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내용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3009789"/>
                  </a:ext>
                </a:extLst>
              </a:tr>
              <a:tr h="60702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Situation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언제</a:t>
                      </a:r>
                      <a:r>
                        <a:rPr lang="en-US" altLang="ko-KR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어디에서 있었던 일인가요</a:t>
                      </a:r>
                      <a:r>
                        <a:rPr lang="en-US" altLang="ko-KR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7806448"/>
                  </a:ext>
                </a:extLst>
              </a:tr>
              <a:tr h="64074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Task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맡은 역할은 무엇이었나요</a:t>
                      </a:r>
                      <a:r>
                        <a:rPr lang="en-US" altLang="ko-KR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  <a:r>
                        <a:rPr lang="ko-KR" altLang="en-US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어떤 </a:t>
                      </a:r>
                      <a:r>
                        <a:rPr lang="ko-KR" altLang="en-US" sz="105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문제였나요</a:t>
                      </a:r>
                      <a:r>
                        <a:rPr lang="en-US" altLang="ko-KR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  <a:r>
                        <a:rPr lang="en-US" altLang="ko-KR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3215025"/>
                  </a:ext>
                </a:extLst>
              </a:tr>
              <a:tr h="141638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Action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나는 어떤 행동을 했나요</a:t>
                      </a:r>
                      <a:r>
                        <a:rPr lang="en-US" altLang="ko-KR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9299027"/>
                  </a:ext>
                </a:extLst>
              </a:tr>
              <a:tr h="87680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Result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행동의 결과는 어땠나요</a:t>
                      </a:r>
                      <a:r>
                        <a:rPr lang="en-US" altLang="ko-KR" sz="105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3970921"/>
                  </a:ext>
                </a:extLst>
              </a:tr>
            </a:tbl>
          </a:graphicData>
        </a:graphic>
      </p:graphicFrame>
      <p:sp>
        <p:nvSpPr>
          <p:cNvPr id="2" name="직사각형 1">
            <a:extLst>
              <a:ext uri="{FF2B5EF4-FFF2-40B4-BE49-F238E27FC236}">
                <a16:creationId xmlns:a16="http://schemas.microsoft.com/office/drawing/2014/main" id="{F6130E32-B2AD-41E7-A37A-D53ED0680723}"/>
              </a:ext>
            </a:extLst>
          </p:cNvPr>
          <p:cNvSpPr/>
          <p:nvPr/>
        </p:nvSpPr>
        <p:spPr>
          <a:xfrm>
            <a:off x="6035040" y="1637175"/>
            <a:ext cx="2987040" cy="4714386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6E5DE21-6214-4503-8557-EF6A7FB66459}"/>
              </a:ext>
            </a:extLst>
          </p:cNvPr>
          <p:cNvSpPr txBox="1"/>
          <p:nvPr/>
        </p:nvSpPr>
        <p:spPr>
          <a:xfrm>
            <a:off x="5171440" y="3809386"/>
            <a:ext cx="457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1"/>
            <a:r>
              <a:rPr lang="ko-KR" altLang="en-US" sz="1800"/>
              <a:t>관련자료 첨부</a:t>
            </a:r>
            <a:endParaRPr lang="en-US" altLang="ko-KR" sz="1800"/>
          </a:p>
          <a:p>
            <a:pPr algn="ctr" latinLnBrk="1"/>
            <a:r>
              <a:rPr lang="en-US" altLang="ko-KR"/>
              <a:t>(ex. </a:t>
            </a:r>
            <a:r>
              <a:rPr lang="ko-KR" altLang="en-US"/>
              <a:t>사진</a:t>
            </a:r>
            <a:r>
              <a:rPr lang="en-US" altLang="ko-KR"/>
              <a:t>, </a:t>
            </a:r>
            <a:r>
              <a:rPr lang="ko-KR" altLang="en-US"/>
              <a:t>그림 등</a:t>
            </a:r>
            <a:r>
              <a:rPr lang="en-US" altLang="ko-KR"/>
              <a:t>)</a:t>
            </a:r>
            <a:endParaRPr lang="ko-KR" altLang="en-US" sz="18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4198B55A-B1F0-4994-8F59-1F5B0A5818C3}"/>
              </a:ext>
            </a:extLst>
          </p:cNvPr>
          <p:cNvSpPr/>
          <p:nvPr/>
        </p:nvSpPr>
        <p:spPr>
          <a:xfrm>
            <a:off x="445588" y="816455"/>
            <a:ext cx="4299132" cy="404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경험 스토리보드 작성하기</a:t>
            </a:r>
            <a:r>
              <a:rPr lang="en-US" altLang="ko-KR" sz="160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#___________</a:t>
            </a:r>
            <a:r>
              <a:rPr lang="ko-KR" altLang="en-US" sz="160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활동</a:t>
            </a:r>
            <a:endParaRPr lang="en-US" altLang="ko-KR" sz="1600" dirty="0">
              <a:solidFill>
                <a:prstClr val="black">
                  <a:lumMod val="75000"/>
                  <a:lumOff val="25000"/>
                </a:prst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B633045-9B4D-488D-ADA1-B87B06C5705A}"/>
              </a:ext>
            </a:extLst>
          </p:cNvPr>
          <p:cNvSpPr/>
          <p:nvPr/>
        </p:nvSpPr>
        <p:spPr>
          <a:xfrm>
            <a:off x="418424" y="260336"/>
            <a:ext cx="1415772" cy="5601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자기분석</a:t>
            </a:r>
            <a:endParaRPr lang="en-US" altLang="ko-KR" sz="2400" dirty="0">
              <a:solidFill>
                <a:prstClr val="black">
                  <a:lumMod val="75000"/>
                  <a:lumOff val="25000"/>
                </a:prst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198C44-DF2E-4101-BFDA-AB49E7738A2E}"/>
              </a:ext>
            </a:extLst>
          </p:cNvPr>
          <p:cNvSpPr txBox="1"/>
          <p:nvPr/>
        </p:nvSpPr>
        <p:spPr>
          <a:xfrm>
            <a:off x="7888489" y="506439"/>
            <a:ext cx="856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>
                <a:solidFill>
                  <a:schemeClr val="bg1">
                    <a:lumMod val="65000"/>
                  </a:schemeClr>
                </a:solidFill>
              </a:rPr>
              <a:t>WS1-1</a:t>
            </a:r>
            <a:endParaRPr lang="ko-KR" altLang="en-US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0258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2">
            <a:extLst>
              <a:ext uri="{FF2B5EF4-FFF2-40B4-BE49-F238E27FC236}">
                <a16:creationId xmlns:a16="http://schemas.microsoft.com/office/drawing/2014/main" id="{BFA44985-1E20-48A8-B706-1DB587B222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0731987"/>
              </p:ext>
            </p:extLst>
          </p:nvPr>
        </p:nvGraphicFramePr>
        <p:xfrm>
          <a:off x="689111" y="1519129"/>
          <a:ext cx="4061404" cy="8240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1090">
                  <a:extLst>
                    <a:ext uri="{9D8B030D-6E8A-4147-A177-3AD203B41FA5}">
                      <a16:colId xmlns:a16="http://schemas.microsoft.com/office/drawing/2014/main" val="1829333796"/>
                    </a:ext>
                  </a:extLst>
                </a:gridCol>
                <a:gridCol w="2330314">
                  <a:extLst>
                    <a:ext uri="{9D8B030D-6E8A-4147-A177-3AD203B41FA5}">
                      <a16:colId xmlns:a16="http://schemas.microsoft.com/office/drawing/2014/main" val="3800957167"/>
                    </a:ext>
                  </a:extLst>
                </a:gridCol>
              </a:tblGrid>
              <a:tr h="824031">
                <a:tc>
                  <a:txBody>
                    <a:bodyPr/>
                    <a:lstStyle/>
                    <a:p>
                      <a:pPr latinLnBrk="1"/>
                      <a:endParaRPr lang="en-US" altLang="ko-KR" sz="1200"/>
                    </a:p>
                    <a:p>
                      <a:pPr algn="ctr" latinLnBrk="1"/>
                      <a:r>
                        <a:rPr lang="ko-KR" altLang="en-US" sz="1400"/>
                        <a:t>직업선호도 검사 </a:t>
                      </a:r>
                      <a:endParaRPr lang="en-US" altLang="ko-KR" sz="1400"/>
                    </a:p>
                    <a:p>
                      <a:pPr algn="ctr" latinLnBrk="1"/>
                      <a:r>
                        <a:rPr lang="ko-KR" altLang="en-US" sz="1400"/>
                        <a:t>유형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8936889"/>
                  </a:ext>
                </a:extLst>
              </a:tr>
            </a:tbl>
          </a:graphicData>
        </a:graphic>
      </p:graphicFrame>
      <p:sp>
        <p:nvSpPr>
          <p:cNvPr id="3" name="육각형 2">
            <a:extLst>
              <a:ext uri="{FF2B5EF4-FFF2-40B4-BE49-F238E27FC236}">
                <a16:creationId xmlns:a16="http://schemas.microsoft.com/office/drawing/2014/main" id="{1B905959-1351-401A-BE6D-9B03FB74FBE2}"/>
              </a:ext>
            </a:extLst>
          </p:cNvPr>
          <p:cNvSpPr/>
          <p:nvPr/>
        </p:nvSpPr>
        <p:spPr>
          <a:xfrm rot="19726072">
            <a:off x="1137921" y="3129280"/>
            <a:ext cx="3139440" cy="2702560"/>
          </a:xfrm>
          <a:prstGeom prst="hexagon">
            <a:avLst>
              <a:gd name="adj" fmla="val 28054"/>
              <a:gd name="vf" fmla="val 11547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1C9FD644-8623-4DFB-9ADB-1AA0997A54C6}"/>
              </a:ext>
            </a:extLst>
          </p:cNvPr>
          <p:cNvCxnSpPr>
            <a:stCxn id="3" idx="5"/>
            <a:endCxn id="3" idx="2"/>
          </p:cNvCxnSpPr>
          <p:nvPr/>
        </p:nvCxnSpPr>
        <p:spPr>
          <a:xfrm>
            <a:off x="2700924" y="2904326"/>
            <a:ext cx="13434" cy="315246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8C68A226-C306-4220-B34F-94C429C1B419}"/>
              </a:ext>
            </a:extLst>
          </p:cNvPr>
          <p:cNvCxnSpPr>
            <a:cxnSpLocks/>
            <a:stCxn id="3" idx="0"/>
            <a:endCxn id="3" idx="3"/>
          </p:cNvCxnSpPr>
          <p:nvPr/>
        </p:nvCxnSpPr>
        <p:spPr>
          <a:xfrm flipH="1">
            <a:off x="1365415" y="3666650"/>
            <a:ext cx="2684452" cy="162782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9BFDD156-16E3-4757-88F2-AB1B2D719340}"/>
              </a:ext>
            </a:extLst>
          </p:cNvPr>
          <p:cNvCxnSpPr>
            <a:cxnSpLocks/>
            <a:stCxn id="3" idx="4"/>
            <a:endCxn id="3" idx="1"/>
          </p:cNvCxnSpPr>
          <p:nvPr/>
        </p:nvCxnSpPr>
        <p:spPr>
          <a:xfrm>
            <a:off x="1313064" y="3745908"/>
            <a:ext cx="2789154" cy="146930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C1C13D4B-A776-4AA4-ACDB-1D49B1D8996C}"/>
              </a:ext>
            </a:extLst>
          </p:cNvPr>
          <p:cNvSpPr txBox="1"/>
          <p:nvPr/>
        </p:nvSpPr>
        <p:spPr>
          <a:xfrm>
            <a:off x="2363838" y="2633800"/>
            <a:ext cx="701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/>
              <a:t>현실형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F0F7225-ABF4-4340-BB4C-85ABC366FDA8}"/>
              </a:ext>
            </a:extLst>
          </p:cNvPr>
          <p:cNvSpPr txBox="1"/>
          <p:nvPr/>
        </p:nvSpPr>
        <p:spPr>
          <a:xfrm>
            <a:off x="4049475" y="3387888"/>
            <a:ext cx="701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/>
              <a:t>탐구형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88622ED-443C-466F-A7A9-780628D72823}"/>
              </a:ext>
            </a:extLst>
          </p:cNvPr>
          <p:cNvSpPr txBox="1"/>
          <p:nvPr/>
        </p:nvSpPr>
        <p:spPr>
          <a:xfrm>
            <a:off x="4123205" y="5031601"/>
            <a:ext cx="701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/>
              <a:t>예술형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E7B57A8-EB1D-4E12-89E7-49CDECC9F8BF}"/>
              </a:ext>
            </a:extLst>
          </p:cNvPr>
          <p:cNvSpPr txBox="1"/>
          <p:nvPr/>
        </p:nvSpPr>
        <p:spPr>
          <a:xfrm>
            <a:off x="2445118" y="6109279"/>
            <a:ext cx="701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/>
              <a:t>사회형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77E1680-6052-4335-A706-9B42E87ACDF7}"/>
              </a:ext>
            </a:extLst>
          </p:cNvPr>
          <p:cNvSpPr txBox="1"/>
          <p:nvPr/>
        </p:nvSpPr>
        <p:spPr>
          <a:xfrm>
            <a:off x="721893" y="5267697"/>
            <a:ext cx="701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/>
              <a:t>진취형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A5C10E-3843-4545-B08A-3405B8BE6342}"/>
              </a:ext>
            </a:extLst>
          </p:cNvPr>
          <p:cNvSpPr txBox="1"/>
          <p:nvPr/>
        </p:nvSpPr>
        <p:spPr>
          <a:xfrm>
            <a:off x="689111" y="3468027"/>
            <a:ext cx="701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/>
              <a:t>관습형</a:t>
            </a:r>
          </a:p>
        </p:txBody>
      </p:sp>
      <p:graphicFrame>
        <p:nvGraphicFramePr>
          <p:cNvPr id="20" name="표 27">
            <a:extLst>
              <a:ext uri="{FF2B5EF4-FFF2-40B4-BE49-F238E27FC236}">
                <a16:creationId xmlns:a16="http://schemas.microsoft.com/office/drawing/2014/main" id="{E066BF0E-D58A-43FF-AA4B-BAED8EB066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5751441"/>
              </p:ext>
            </p:extLst>
          </p:nvPr>
        </p:nvGraphicFramePr>
        <p:xfrm>
          <a:off x="5036985" y="1533688"/>
          <a:ext cx="3742492" cy="48525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0455">
                  <a:extLst>
                    <a:ext uri="{9D8B030D-6E8A-4147-A177-3AD203B41FA5}">
                      <a16:colId xmlns:a16="http://schemas.microsoft.com/office/drawing/2014/main" val="896098857"/>
                    </a:ext>
                  </a:extLst>
                </a:gridCol>
                <a:gridCol w="2592037">
                  <a:extLst>
                    <a:ext uri="{9D8B030D-6E8A-4147-A177-3AD203B41FA5}">
                      <a16:colId xmlns:a16="http://schemas.microsoft.com/office/drawing/2014/main" val="120322122"/>
                    </a:ext>
                  </a:extLst>
                </a:gridCol>
              </a:tblGrid>
              <a:tr h="503240">
                <a:tc>
                  <a:txBody>
                    <a:bodyPr/>
                    <a:lstStyle/>
                    <a:p>
                      <a:pPr algn="ctr" latinLnBrk="1"/>
                      <a:endParaRPr lang="en-US" altLang="ko-KR" sz="900"/>
                    </a:p>
                    <a:p>
                      <a:pPr algn="ctr" latinLnBrk="1"/>
                      <a:r>
                        <a:rPr lang="ko-KR" altLang="en-US" sz="1400"/>
                        <a:t>항목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900"/>
                    </a:p>
                    <a:p>
                      <a:pPr algn="ctr" latinLnBrk="1"/>
                      <a:r>
                        <a:rPr lang="ko-KR" altLang="en-US" sz="1400"/>
                        <a:t>내용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015308"/>
                  </a:ext>
                </a:extLst>
              </a:tr>
              <a:tr h="1087337">
                <a:tc>
                  <a:txBody>
                    <a:bodyPr/>
                    <a:lstStyle/>
                    <a:p>
                      <a:pPr algn="ctr" latinLnBrk="1"/>
                      <a:endParaRPr lang="en-US" altLang="ko-KR" sz="1400"/>
                    </a:p>
                    <a:p>
                      <a:pPr algn="ctr" latinLnBrk="1"/>
                      <a:endParaRPr lang="en-US" altLang="ko-KR" sz="1400"/>
                    </a:p>
                    <a:p>
                      <a:pPr algn="ctr" latinLnBrk="1"/>
                      <a:r>
                        <a:rPr lang="ko-KR" altLang="en-US" sz="1400"/>
                        <a:t>흥미특성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5699293"/>
                  </a:ext>
                </a:extLst>
              </a:tr>
              <a:tr h="1087337">
                <a:tc>
                  <a:txBody>
                    <a:bodyPr/>
                    <a:lstStyle/>
                    <a:p>
                      <a:pPr algn="ctr" latinLnBrk="1"/>
                      <a:endParaRPr lang="en-US" altLang="ko-KR" sz="1400"/>
                    </a:p>
                    <a:p>
                      <a:pPr algn="ctr" latinLnBrk="1"/>
                      <a:endParaRPr lang="en-US" altLang="ko-KR" sz="1400"/>
                    </a:p>
                    <a:p>
                      <a:pPr algn="ctr" latinLnBrk="1"/>
                      <a:r>
                        <a:rPr lang="ko-KR" altLang="en-US" sz="1400"/>
                        <a:t>성격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130871"/>
                  </a:ext>
                </a:extLst>
              </a:tr>
              <a:tr h="1087337">
                <a:tc>
                  <a:txBody>
                    <a:bodyPr/>
                    <a:lstStyle/>
                    <a:p>
                      <a:pPr algn="ctr" latinLnBrk="1"/>
                      <a:endParaRPr lang="en-US" altLang="ko-KR" sz="1400"/>
                    </a:p>
                    <a:p>
                      <a:pPr algn="ctr" latinLnBrk="1"/>
                      <a:endParaRPr lang="en-US" altLang="ko-KR" sz="1400"/>
                    </a:p>
                    <a:p>
                      <a:pPr algn="ctr" latinLnBrk="1"/>
                      <a:r>
                        <a:rPr lang="ko-KR" altLang="en-US" sz="1400"/>
                        <a:t>직업가치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1495967"/>
                  </a:ext>
                </a:extLst>
              </a:tr>
              <a:tr h="1087337">
                <a:tc>
                  <a:txBody>
                    <a:bodyPr/>
                    <a:lstStyle/>
                    <a:p>
                      <a:pPr algn="ctr" latinLnBrk="1"/>
                      <a:endParaRPr lang="en-US" altLang="ko-KR" sz="1400"/>
                    </a:p>
                    <a:p>
                      <a:pPr algn="ctr" latinLnBrk="1"/>
                      <a:endParaRPr lang="en-US" altLang="ko-KR" sz="1400"/>
                    </a:p>
                    <a:p>
                      <a:pPr algn="ctr" latinLnBrk="1"/>
                      <a:r>
                        <a:rPr lang="ko-KR" altLang="en-US" sz="1400"/>
                        <a:t>대표직업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6694339"/>
                  </a:ext>
                </a:extLst>
              </a:tr>
            </a:tbl>
          </a:graphicData>
        </a:graphic>
      </p:graphicFrame>
      <p:sp>
        <p:nvSpPr>
          <p:cNvPr id="29" name="직사각형 28">
            <a:extLst>
              <a:ext uri="{FF2B5EF4-FFF2-40B4-BE49-F238E27FC236}">
                <a16:creationId xmlns:a16="http://schemas.microsoft.com/office/drawing/2014/main" id="{9C49221F-07D6-44C9-821F-36ED9EBF2EE7}"/>
              </a:ext>
            </a:extLst>
          </p:cNvPr>
          <p:cNvSpPr/>
          <p:nvPr/>
        </p:nvSpPr>
        <p:spPr>
          <a:xfrm>
            <a:off x="418424" y="260336"/>
            <a:ext cx="1415772" cy="5601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자기분석</a:t>
            </a:r>
            <a:endParaRPr lang="en-US" altLang="ko-KR" sz="2400" dirty="0">
              <a:solidFill>
                <a:prstClr val="black">
                  <a:lumMod val="75000"/>
                  <a:lumOff val="25000"/>
                </a:prst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311A31-8180-4AF1-A362-7203CF0C5BD0}"/>
              </a:ext>
            </a:extLst>
          </p:cNvPr>
          <p:cNvSpPr txBox="1"/>
          <p:nvPr/>
        </p:nvSpPr>
        <p:spPr>
          <a:xfrm>
            <a:off x="8165592" y="415938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>
                <a:solidFill>
                  <a:schemeClr val="bg1">
                    <a:lumMod val="65000"/>
                  </a:schemeClr>
                </a:solidFill>
              </a:rPr>
              <a:t>WS2</a:t>
            </a:r>
            <a:endParaRPr lang="ko-KR" altLang="en-US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9925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2">
            <a:extLst>
              <a:ext uri="{FF2B5EF4-FFF2-40B4-BE49-F238E27FC236}">
                <a16:creationId xmlns:a16="http://schemas.microsoft.com/office/drawing/2014/main" id="{9EB4282F-CCAB-4374-946E-3013964B47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322174"/>
              </p:ext>
            </p:extLst>
          </p:nvPr>
        </p:nvGraphicFramePr>
        <p:xfrm>
          <a:off x="689111" y="1519129"/>
          <a:ext cx="4061404" cy="8240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1090">
                  <a:extLst>
                    <a:ext uri="{9D8B030D-6E8A-4147-A177-3AD203B41FA5}">
                      <a16:colId xmlns:a16="http://schemas.microsoft.com/office/drawing/2014/main" val="1829333796"/>
                    </a:ext>
                  </a:extLst>
                </a:gridCol>
                <a:gridCol w="2330314">
                  <a:extLst>
                    <a:ext uri="{9D8B030D-6E8A-4147-A177-3AD203B41FA5}">
                      <a16:colId xmlns:a16="http://schemas.microsoft.com/office/drawing/2014/main" val="3800957167"/>
                    </a:ext>
                  </a:extLst>
                </a:gridCol>
              </a:tblGrid>
              <a:tr h="824031">
                <a:tc>
                  <a:txBody>
                    <a:bodyPr/>
                    <a:lstStyle/>
                    <a:p>
                      <a:pPr latinLnBrk="1"/>
                      <a:endParaRPr lang="en-US" altLang="ko-KR" sz="1200"/>
                    </a:p>
                    <a:p>
                      <a:pPr algn="ctr" latinLnBrk="1"/>
                      <a:r>
                        <a:rPr lang="ko-KR" altLang="en-US" sz="1400"/>
                        <a:t>진단도구</a:t>
                      </a:r>
                      <a:endParaRPr lang="en-US" altLang="ko-KR" sz="1400"/>
                    </a:p>
                    <a:p>
                      <a:pPr algn="ctr" latinLnBrk="1"/>
                      <a:r>
                        <a:rPr lang="ko-KR" altLang="en-US" sz="1400"/>
                        <a:t>유형결과</a:t>
                      </a:r>
                      <a:endParaRPr lang="en-US" altLang="ko-KR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8936889"/>
                  </a:ext>
                </a:extLst>
              </a:tr>
            </a:tbl>
          </a:graphicData>
        </a:graphic>
      </p:graphicFrame>
      <p:graphicFrame>
        <p:nvGraphicFramePr>
          <p:cNvPr id="6" name="표 27">
            <a:extLst>
              <a:ext uri="{FF2B5EF4-FFF2-40B4-BE49-F238E27FC236}">
                <a16:creationId xmlns:a16="http://schemas.microsoft.com/office/drawing/2014/main" id="{DC957FAE-E044-4E44-BAF9-3921658618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3174800"/>
              </p:ext>
            </p:extLst>
          </p:nvPr>
        </p:nvGraphicFramePr>
        <p:xfrm>
          <a:off x="689111" y="2515525"/>
          <a:ext cx="8090366" cy="40238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87007">
                  <a:extLst>
                    <a:ext uri="{9D8B030D-6E8A-4147-A177-3AD203B41FA5}">
                      <a16:colId xmlns:a16="http://schemas.microsoft.com/office/drawing/2014/main" val="896098857"/>
                    </a:ext>
                  </a:extLst>
                </a:gridCol>
                <a:gridCol w="5603359">
                  <a:extLst>
                    <a:ext uri="{9D8B030D-6E8A-4147-A177-3AD203B41FA5}">
                      <a16:colId xmlns:a16="http://schemas.microsoft.com/office/drawing/2014/main" val="120322122"/>
                    </a:ext>
                  </a:extLst>
                </a:gridCol>
              </a:tblGrid>
              <a:tr h="411524">
                <a:tc>
                  <a:txBody>
                    <a:bodyPr/>
                    <a:lstStyle/>
                    <a:p>
                      <a:pPr algn="ctr" latinLnBrk="1"/>
                      <a:endParaRPr lang="en-US" altLang="ko-KR" sz="900"/>
                    </a:p>
                    <a:p>
                      <a:pPr algn="ctr" latinLnBrk="1"/>
                      <a:r>
                        <a:rPr lang="ko-KR" altLang="en-US" sz="1400"/>
                        <a:t>항목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900"/>
                    </a:p>
                    <a:p>
                      <a:pPr algn="ctr" latinLnBrk="1"/>
                      <a:r>
                        <a:rPr lang="ko-KR" altLang="en-US" sz="1400"/>
                        <a:t>내용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015308"/>
                  </a:ext>
                </a:extLst>
              </a:tr>
              <a:tr h="889168">
                <a:tc>
                  <a:txBody>
                    <a:bodyPr/>
                    <a:lstStyle/>
                    <a:p>
                      <a:pPr algn="ctr" latinLnBrk="1"/>
                      <a:endParaRPr lang="en-US" altLang="ko-KR" sz="1600"/>
                    </a:p>
                    <a:p>
                      <a:pPr algn="ctr" latinLnBrk="1"/>
                      <a:r>
                        <a:rPr lang="ko-KR" altLang="en-US" sz="1400"/>
                        <a:t>유형특성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5699293"/>
                  </a:ext>
                </a:extLst>
              </a:tr>
              <a:tr h="889168">
                <a:tc>
                  <a:txBody>
                    <a:bodyPr/>
                    <a:lstStyle/>
                    <a:p>
                      <a:pPr algn="ctr" latinLnBrk="1"/>
                      <a:endParaRPr lang="en-US" altLang="ko-KR" sz="1400"/>
                    </a:p>
                    <a:p>
                      <a:pPr algn="ctr" latinLnBrk="1"/>
                      <a:endParaRPr lang="en-US" altLang="ko-KR" sz="900"/>
                    </a:p>
                    <a:p>
                      <a:pPr algn="ctr" latinLnBrk="1"/>
                      <a:r>
                        <a:rPr lang="ko-KR" altLang="en-US" sz="1400"/>
                        <a:t>잘하는 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130871"/>
                  </a:ext>
                </a:extLst>
              </a:tr>
              <a:tr h="889168">
                <a:tc>
                  <a:txBody>
                    <a:bodyPr/>
                    <a:lstStyle/>
                    <a:p>
                      <a:pPr algn="ctr" latinLnBrk="1"/>
                      <a:endParaRPr lang="en-US" altLang="ko-KR" sz="1400"/>
                    </a:p>
                    <a:p>
                      <a:pPr algn="ctr" latinLnBrk="1"/>
                      <a:endParaRPr lang="en-US" altLang="ko-KR" sz="800"/>
                    </a:p>
                    <a:p>
                      <a:pPr algn="ctr" latinLnBrk="1"/>
                      <a:r>
                        <a:rPr lang="ko-KR" altLang="en-US" sz="1400"/>
                        <a:t>개발할 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1495967"/>
                  </a:ext>
                </a:extLst>
              </a:tr>
              <a:tr h="889168">
                <a:tc>
                  <a:txBody>
                    <a:bodyPr/>
                    <a:lstStyle/>
                    <a:p>
                      <a:pPr algn="ctr" latinLnBrk="1"/>
                      <a:endParaRPr lang="en-US" altLang="ko-KR" sz="1400"/>
                    </a:p>
                    <a:p>
                      <a:pPr algn="ctr" latinLnBrk="1"/>
                      <a:endParaRPr lang="en-US" altLang="ko-KR" sz="600"/>
                    </a:p>
                    <a:p>
                      <a:pPr algn="ctr" latinLnBrk="1"/>
                      <a:r>
                        <a:rPr lang="ko-KR" altLang="en-US" sz="1400"/>
                        <a:t>강점키워드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/>
                        <a:t>#</a:t>
                      </a:r>
                    </a:p>
                    <a:p>
                      <a:pPr latinLnBrk="1"/>
                      <a:r>
                        <a:rPr lang="en-US" altLang="ko-KR"/>
                        <a:t>#</a:t>
                      </a:r>
                    </a:p>
                    <a:p>
                      <a:pPr latinLnBrk="1"/>
                      <a:r>
                        <a:rPr lang="en-US" altLang="ko-KR"/>
                        <a:t>#</a:t>
                      </a: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6694339"/>
                  </a:ext>
                </a:extLst>
              </a:tr>
            </a:tbl>
          </a:graphicData>
        </a:graphic>
      </p:graphicFrame>
      <p:sp>
        <p:nvSpPr>
          <p:cNvPr id="8" name="직사각형 7">
            <a:extLst>
              <a:ext uri="{FF2B5EF4-FFF2-40B4-BE49-F238E27FC236}">
                <a16:creationId xmlns:a16="http://schemas.microsoft.com/office/drawing/2014/main" id="{636B2F98-E9E7-453D-AF5B-0256DB652A05}"/>
              </a:ext>
            </a:extLst>
          </p:cNvPr>
          <p:cNvSpPr/>
          <p:nvPr/>
        </p:nvSpPr>
        <p:spPr>
          <a:xfrm>
            <a:off x="418424" y="260336"/>
            <a:ext cx="1415772" cy="5601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자기분석</a:t>
            </a:r>
            <a:endParaRPr lang="en-US" altLang="ko-KR" sz="2400" dirty="0">
              <a:solidFill>
                <a:prstClr val="black">
                  <a:lumMod val="75000"/>
                  <a:lumOff val="25000"/>
                </a:prst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D16CDF0-ECE6-4432-A310-A88A9F34AA62}"/>
              </a:ext>
            </a:extLst>
          </p:cNvPr>
          <p:cNvSpPr txBox="1"/>
          <p:nvPr/>
        </p:nvSpPr>
        <p:spPr>
          <a:xfrm>
            <a:off x="8055864" y="485980"/>
            <a:ext cx="841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>
                <a:solidFill>
                  <a:schemeClr val="bg1">
                    <a:lumMod val="65000"/>
                  </a:schemeClr>
                </a:solidFill>
              </a:rPr>
              <a:t>WS2-1</a:t>
            </a:r>
            <a:endParaRPr lang="ko-KR" altLang="en-US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604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484620" y="737924"/>
            <a:ext cx="1827744" cy="404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SWOT</a:t>
            </a:r>
            <a:r>
              <a:rPr lang="ko-KR" altLang="en-US" sz="160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분석</a:t>
            </a:r>
            <a:endParaRPr lang="en-US" altLang="ko-KR" sz="1600" dirty="0">
              <a:solidFill>
                <a:prstClr val="black">
                  <a:lumMod val="75000"/>
                  <a:lumOff val="25000"/>
                </a:prst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A0A46CD-5778-44C8-90DF-87C39CA37FE1}"/>
              </a:ext>
            </a:extLst>
          </p:cNvPr>
          <p:cNvSpPr/>
          <p:nvPr/>
        </p:nvSpPr>
        <p:spPr>
          <a:xfrm>
            <a:off x="484620" y="1714329"/>
            <a:ext cx="8065007" cy="40015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50">
                <a:solidFill>
                  <a:schemeClr val="tx1"/>
                </a:solidFill>
              </a:rPr>
              <a:t> </a:t>
            </a:r>
            <a:r>
              <a:rPr lang="ko-KR" altLang="en-US" sz="1050">
                <a:solidFill>
                  <a:schemeClr val="tx1"/>
                </a:solidFill>
              </a:rPr>
              <a:t>                                        </a:t>
            </a:r>
            <a:endParaRPr lang="en-US" altLang="ko-KR" sz="1050">
              <a:solidFill>
                <a:schemeClr val="tx1"/>
              </a:solidFill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894889EA-E498-4BF2-B94E-40A24B77146E}"/>
              </a:ext>
            </a:extLst>
          </p:cNvPr>
          <p:cNvCxnSpPr>
            <a:cxnSpLocks/>
            <a:stCxn id="7" idx="1"/>
            <a:endCxn id="7" idx="3"/>
          </p:cNvCxnSpPr>
          <p:nvPr/>
        </p:nvCxnSpPr>
        <p:spPr>
          <a:xfrm>
            <a:off x="484620" y="3715096"/>
            <a:ext cx="806500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B1B5093D-D0C2-4A92-B9F7-36DC24B5B3A5}"/>
              </a:ext>
            </a:extLst>
          </p:cNvPr>
          <p:cNvCxnSpPr>
            <a:cxnSpLocks/>
            <a:stCxn id="7" idx="0"/>
            <a:endCxn id="7" idx="2"/>
          </p:cNvCxnSpPr>
          <p:nvPr/>
        </p:nvCxnSpPr>
        <p:spPr>
          <a:xfrm>
            <a:off x="4517124" y="1714329"/>
            <a:ext cx="0" cy="400153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타원 7">
            <a:extLst>
              <a:ext uri="{FF2B5EF4-FFF2-40B4-BE49-F238E27FC236}">
                <a16:creationId xmlns:a16="http://schemas.microsoft.com/office/drawing/2014/main" id="{B7B7F816-A5E5-44F6-A8E0-6CB731D2C61B}"/>
              </a:ext>
            </a:extLst>
          </p:cNvPr>
          <p:cNvSpPr/>
          <p:nvPr/>
        </p:nvSpPr>
        <p:spPr>
          <a:xfrm>
            <a:off x="3639315" y="3020152"/>
            <a:ext cx="1737354" cy="138988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F18FAB07-10B3-42E9-89DE-331BAD1C57D0}"/>
              </a:ext>
            </a:extLst>
          </p:cNvPr>
          <p:cNvSpPr/>
          <p:nvPr/>
        </p:nvSpPr>
        <p:spPr>
          <a:xfrm>
            <a:off x="475487" y="5765083"/>
            <a:ext cx="8074137" cy="8645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30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130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개선</a:t>
            </a:r>
            <a:endParaRPr lang="en-US" altLang="ko-KR" sz="130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130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방안</a:t>
            </a:r>
            <a:endParaRPr lang="en-US" altLang="ko-KR" sz="130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>
                <a:solidFill>
                  <a:schemeClr val="tx1"/>
                </a:solidFill>
              </a:rPr>
              <a:t> </a:t>
            </a:r>
            <a:r>
              <a:rPr lang="ko-KR" altLang="en-US">
                <a:solidFill>
                  <a:schemeClr val="tx1"/>
                </a:solidFill>
              </a:rPr>
              <a:t>                                        </a:t>
            </a:r>
            <a:endParaRPr lang="en-US" altLang="ko-KR">
              <a:solidFill>
                <a:schemeClr val="tx1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B912BA1-827E-46F7-A9D8-4067E4C3EF13}"/>
              </a:ext>
            </a:extLst>
          </p:cNvPr>
          <p:cNvSpPr txBox="1"/>
          <p:nvPr/>
        </p:nvSpPr>
        <p:spPr>
          <a:xfrm>
            <a:off x="3886207" y="3177878"/>
            <a:ext cx="621785" cy="530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>
                <a:latin typeface="HY견고딕" panose="02030600000101010101" pitchFamily="18" charset="-127"/>
                <a:ea typeface="HY견고딕" panose="02030600000101010101" pitchFamily="18" charset="-127"/>
              </a:rPr>
              <a:t>S</a:t>
            </a:r>
          </a:p>
          <a:p>
            <a:r>
              <a:rPr lang="en-US" altLang="ko-KR" sz="105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050">
                <a:latin typeface="HY견고딕" panose="02030600000101010101" pitchFamily="18" charset="-127"/>
                <a:ea typeface="HY견고딕" panose="02030600000101010101" pitchFamily="18" charset="-127"/>
              </a:rPr>
              <a:t>강점</a:t>
            </a:r>
            <a:r>
              <a:rPr lang="en-US" altLang="ko-KR" sz="105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05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B7A36F8-12C5-44C6-9386-2F02D528F0E4}"/>
              </a:ext>
            </a:extLst>
          </p:cNvPr>
          <p:cNvSpPr txBox="1"/>
          <p:nvPr/>
        </p:nvSpPr>
        <p:spPr>
          <a:xfrm>
            <a:off x="4535401" y="3163542"/>
            <a:ext cx="621785" cy="530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>
                <a:latin typeface="HY견고딕" panose="02030600000101010101" pitchFamily="18" charset="-127"/>
                <a:ea typeface="HY견고딕" panose="02030600000101010101" pitchFamily="18" charset="-127"/>
              </a:rPr>
              <a:t>W</a:t>
            </a:r>
          </a:p>
          <a:p>
            <a:r>
              <a:rPr lang="en-US" altLang="ko-KR" sz="105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050">
                <a:latin typeface="HY견고딕" panose="02030600000101010101" pitchFamily="18" charset="-127"/>
                <a:ea typeface="HY견고딕" panose="02030600000101010101" pitchFamily="18" charset="-127"/>
              </a:rPr>
              <a:t>약점</a:t>
            </a:r>
            <a:r>
              <a:rPr lang="en-US" altLang="ko-KR" sz="105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05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030C193-30BA-4097-A2E9-B63DBE144044}"/>
              </a:ext>
            </a:extLst>
          </p:cNvPr>
          <p:cNvSpPr txBox="1"/>
          <p:nvPr/>
        </p:nvSpPr>
        <p:spPr>
          <a:xfrm>
            <a:off x="3913616" y="3697016"/>
            <a:ext cx="621785" cy="530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>
                <a:latin typeface="HY견고딕" panose="02030600000101010101" pitchFamily="18" charset="-127"/>
                <a:ea typeface="HY견고딕" panose="02030600000101010101" pitchFamily="18" charset="-127"/>
              </a:rPr>
              <a:t>O</a:t>
            </a:r>
          </a:p>
          <a:p>
            <a:r>
              <a:rPr lang="en-US" altLang="ko-KR" sz="105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050">
                <a:latin typeface="HY견고딕" panose="02030600000101010101" pitchFamily="18" charset="-127"/>
                <a:ea typeface="HY견고딕" panose="02030600000101010101" pitchFamily="18" charset="-127"/>
              </a:rPr>
              <a:t>기회</a:t>
            </a:r>
            <a:r>
              <a:rPr lang="en-US" altLang="ko-KR" sz="105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05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0BC52E5-33FC-43B4-AFE7-719A953D651A}"/>
              </a:ext>
            </a:extLst>
          </p:cNvPr>
          <p:cNvSpPr txBox="1"/>
          <p:nvPr/>
        </p:nvSpPr>
        <p:spPr>
          <a:xfrm>
            <a:off x="4572000" y="3695623"/>
            <a:ext cx="621785" cy="530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>
                <a:latin typeface="HY견고딕" panose="02030600000101010101" pitchFamily="18" charset="-127"/>
                <a:ea typeface="HY견고딕" panose="02030600000101010101" pitchFamily="18" charset="-127"/>
              </a:rPr>
              <a:t>T</a:t>
            </a:r>
          </a:p>
          <a:p>
            <a:r>
              <a:rPr lang="en-US" altLang="ko-KR" sz="105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050">
                <a:latin typeface="HY견고딕" panose="02030600000101010101" pitchFamily="18" charset="-127"/>
                <a:ea typeface="HY견고딕" panose="02030600000101010101" pitchFamily="18" charset="-127"/>
              </a:rPr>
              <a:t>위협</a:t>
            </a:r>
            <a:r>
              <a:rPr lang="en-US" altLang="ko-KR" sz="105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05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729DAC3-161B-4F40-8104-9F711D15C706}"/>
              </a:ext>
            </a:extLst>
          </p:cNvPr>
          <p:cNvSpPr txBox="1"/>
          <p:nvPr/>
        </p:nvSpPr>
        <p:spPr>
          <a:xfrm>
            <a:off x="754359" y="2294053"/>
            <a:ext cx="30083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>
                <a:latin typeface="나눔고딕" panose="020D0604000000000000" pitchFamily="50" charset="-127"/>
                <a:ea typeface="나눔고딕" panose="020D0604000000000000" pitchFamily="50" charset="-127"/>
              </a:rPr>
              <a:t>•</a:t>
            </a:r>
          </a:p>
          <a:p>
            <a:r>
              <a:rPr lang="en-US" altLang="ko-KR">
                <a:latin typeface="나눔고딕" panose="020D0604000000000000" pitchFamily="50" charset="-127"/>
                <a:ea typeface="나눔고딕" panose="020D0604000000000000" pitchFamily="50" charset="-127"/>
              </a:rPr>
              <a:t>•</a:t>
            </a:r>
            <a:endParaRPr lang="ko-KR" altLang="en-US"/>
          </a:p>
          <a:p>
            <a:r>
              <a:rPr lang="en-US" altLang="ko-KR">
                <a:latin typeface="나눔고딕" panose="020D0604000000000000" pitchFamily="50" charset="-127"/>
                <a:ea typeface="나눔고딕" panose="020D0604000000000000" pitchFamily="50" charset="-127"/>
              </a:rPr>
              <a:t>•</a:t>
            </a:r>
            <a:endParaRPr lang="ko-KR" alt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E157F09-9D45-4A8E-83D7-B3221AC32F58}"/>
              </a:ext>
            </a:extLst>
          </p:cNvPr>
          <p:cNvSpPr txBox="1"/>
          <p:nvPr/>
        </p:nvSpPr>
        <p:spPr>
          <a:xfrm>
            <a:off x="5458958" y="2308196"/>
            <a:ext cx="30083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>
                <a:latin typeface="나눔고딕" panose="020D0604000000000000" pitchFamily="50" charset="-127"/>
                <a:ea typeface="나눔고딕" panose="020D0604000000000000" pitchFamily="50" charset="-127"/>
              </a:rPr>
              <a:t>•</a:t>
            </a:r>
          </a:p>
          <a:p>
            <a:r>
              <a:rPr lang="en-US" altLang="ko-KR">
                <a:latin typeface="나눔고딕" panose="020D0604000000000000" pitchFamily="50" charset="-127"/>
                <a:ea typeface="나눔고딕" panose="020D0604000000000000" pitchFamily="50" charset="-127"/>
              </a:rPr>
              <a:t>•</a:t>
            </a:r>
            <a:endParaRPr lang="ko-KR" altLang="en-US"/>
          </a:p>
          <a:p>
            <a:r>
              <a:rPr lang="en-US" altLang="ko-KR">
                <a:latin typeface="나눔고딕" panose="020D0604000000000000" pitchFamily="50" charset="-127"/>
                <a:ea typeface="나눔고딕" panose="020D0604000000000000" pitchFamily="50" charset="-127"/>
              </a:rPr>
              <a:t>•</a:t>
            </a:r>
            <a:endParaRPr lang="ko-KR" altLang="en-US"/>
          </a:p>
          <a:p>
            <a:endParaRPr lang="ko-KR" alt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F314395-3B2C-41EE-8C59-1899624DCD9C}"/>
              </a:ext>
            </a:extLst>
          </p:cNvPr>
          <p:cNvSpPr txBox="1"/>
          <p:nvPr/>
        </p:nvSpPr>
        <p:spPr>
          <a:xfrm>
            <a:off x="754359" y="4219442"/>
            <a:ext cx="30083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>
                <a:latin typeface="나눔고딕" panose="020D0604000000000000" pitchFamily="50" charset="-127"/>
                <a:ea typeface="나눔고딕" panose="020D0604000000000000" pitchFamily="50" charset="-127"/>
              </a:rPr>
              <a:t>•</a:t>
            </a:r>
          </a:p>
          <a:p>
            <a:r>
              <a:rPr lang="en-US" altLang="ko-KR">
                <a:latin typeface="나눔고딕" panose="020D0604000000000000" pitchFamily="50" charset="-127"/>
                <a:ea typeface="나눔고딕" panose="020D0604000000000000" pitchFamily="50" charset="-127"/>
              </a:rPr>
              <a:t>•</a:t>
            </a:r>
            <a:endParaRPr lang="ko-KR" altLang="en-US"/>
          </a:p>
          <a:p>
            <a:r>
              <a:rPr lang="en-US" altLang="ko-KR">
                <a:latin typeface="나눔고딕" panose="020D0604000000000000" pitchFamily="50" charset="-127"/>
                <a:ea typeface="나눔고딕" panose="020D0604000000000000" pitchFamily="50" charset="-127"/>
              </a:rPr>
              <a:t>•</a:t>
            </a:r>
            <a:endParaRPr lang="ko-KR" altLang="en-US"/>
          </a:p>
          <a:p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AB29F37-F450-4EBD-B8FC-C7DE02E370BA}"/>
              </a:ext>
            </a:extLst>
          </p:cNvPr>
          <p:cNvSpPr txBox="1"/>
          <p:nvPr/>
        </p:nvSpPr>
        <p:spPr>
          <a:xfrm>
            <a:off x="5433743" y="4351396"/>
            <a:ext cx="30083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>
                <a:latin typeface="나눔고딕" panose="020D0604000000000000" pitchFamily="50" charset="-127"/>
                <a:ea typeface="나눔고딕" panose="020D0604000000000000" pitchFamily="50" charset="-127"/>
              </a:rPr>
              <a:t>•</a:t>
            </a:r>
          </a:p>
          <a:p>
            <a:r>
              <a:rPr lang="en-US" altLang="ko-KR">
                <a:latin typeface="나눔고딕" panose="020D0604000000000000" pitchFamily="50" charset="-127"/>
                <a:ea typeface="나눔고딕" panose="020D0604000000000000" pitchFamily="50" charset="-127"/>
              </a:rPr>
              <a:t>•</a:t>
            </a:r>
            <a:endParaRPr lang="ko-KR" altLang="en-US"/>
          </a:p>
          <a:p>
            <a:r>
              <a:rPr lang="en-US" altLang="ko-KR">
                <a:latin typeface="나눔고딕" panose="020D0604000000000000" pitchFamily="50" charset="-127"/>
                <a:ea typeface="나눔고딕" panose="020D0604000000000000" pitchFamily="50" charset="-127"/>
              </a:rPr>
              <a:t>•</a:t>
            </a:r>
            <a:endParaRPr lang="ko-KR" altLang="en-US"/>
          </a:p>
          <a:p>
            <a:endParaRPr lang="ko-KR" altLang="en-US"/>
          </a:p>
        </p:txBody>
      </p:sp>
      <p:cxnSp>
        <p:nvCxnSpPr>
          <p:cNvPr id="42" name="직선 연결선 41">
            <a:extLst>
              <a:ext uri="{FF2B5EF4-FFF2-40B4-BE49-F238E27FC236}">
                <a16:creationId xmlns:a16="http://schemas.microsoft.com/office/drawing/2014/main" id="{94158997-74B5-4AFE-A31D-557718C29BF7}"/>
              </a:ext>
            </a:extLst>
          </p:cNvPr>
          <p:cNvCxnSpPr>
            <a:cxnSpLocks/>
          </p:cNvCxnSpPr>
          <p:nvPr/>
        </p:nvCxnSpPr>
        <p:spPr>
          <a:xfrm>
            <a:off x="1094818" y="5765083"/>
            <a:ext cx="0" cy="86456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01FAC819-C630-46D0-9A33-B93B70482CE0}"/>
              </a:ext>
            </a:extLst>
          </p:cNvPr>
          <p:cNvSpPr txBox="1"/>
          <p:nvPr/>
        </p:nvSpPr>
        <p:spPr>
          <a:xfrm>
            <a:off x="1097381" y="5859253"/>
            <a:ext cx="73447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/>
              <a:t>-</a:t>
            </a:r>
          </a:p>
          <a:p>
            <a:r>
              <a:rPr lang="en-US" altLang="ko-KR"/>
              <a:t>-</a:t>
            </a:r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AB80D7C9-4D90-403C-9EDA-483D16D67066}"/>
              </a:ext>
            </a:extLst>
          </p:cNvPr>
          <p:cNvSpPr/>
          <p:nvPr/>
        </p:nvSpPr>
        <p:spPr>
          <a:xfrm>
            <a:off x="418424" y="260336"/>
            <a:ext cx="1415772" cy="5601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자기분석</a:t>
            </a:r>
            <a:endParaRPr lang="en-US" altLang="ko-KR" sz="2400" dirty="0">
              <a:solidFill>
                <a:prstClr val="black">
                  <a:lumMod val="75000"/>
                  <a:lumOff val="25000"/>
                </a:prst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6E79D2E-B7ED-4E5F-8397-BC8EC5429070}"/>
              </a:ext>
            </a:extLst>
          </p:cNvPr>
          <p:cNvSpPr txBox="1"/>
          <p:nvPr/>
        </p:nvSpPr>
        <p:spPr>
          <a:xfrm>
            <a:off x="8039776" y="451157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>
                <a:solidFill>
                  <a:schemeClr val="bg1">
                    <a:lumMod val="65000"/>
                  </a:schemeClr>
                </a:solidFill>
              </a:rPr>
              <a:t>WS3</a:t>
            </a:r>
            <a:endParaRPr lang="ko-KR" altLang="en-US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8169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제목 개체 틀 1">
            <a:extLst>
              <a:ext uri="{FF2B5EF4-FFF2-40B4-BE49-F238E27FC236}">
                <a16:creationId xmlns:a16="http://schemas.microsoft.com/office/drawing/2014/main" id="{F9D7E1ED-1FA5-4ADF-8212-FC70A60F8E94}"/>
              </a:ext>
            </a:extLst>
          </p:cNvPr>
          <p:cNvSpPr txBox="1">
            <a:spLocks/>
          </p:cNvSpPr>
          <p:nvPr/>
        </p:nvSpPr>
        <p:spPr>
          <a:xfrm>
            <a:off x="628650" y="1290897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+mn-ea"/>
                <a:ea typeface="+mn-ea"/>
                <a:cs typeface="+mj-cs"/>
              </a:defRPr>
            </a:lvl1pPr>
          </a:lstStyle>
          <a:p>
            <a:r>
              <a:rPr lang="en-US" altLang="ko-KR" sz="3000"/>
              <a:t>2021 </a:t>
            </a:r>
            <a:r>
              <a:rPr lang="ko-KR" altLang="en-US" sz="3000"/>
              <a:t>한양대학교 커리어 포트폴리오 워크숍</a:t>
            </a:r>
            <a:endParaRPr lang="ko-KR" altLang="en-US" sz="3000" dirty="0"/>
          </a:p>
        </p:txBody>
      </p:sp>
      <p:sp>
        <p:nvSpPr>
          <p:cNvPr id="13" name="텍스트 개체 틀 2">
            <a:extLst>
              <a:ext uri="{FF2B5EF4-FFF2-40B4-BE49-F238E27FC236}">
                <a16:creationId xmlns:a16="http://schemas.microsoft.com/office/drawing/2014/main" id="{6E0485E0-3A77-4B93-9452-E848B3114B74}"/>
              </a:ext>
            </a:extLst>
          </p:cNvPr>
          <p:cNvSpPr txBox="1">
            <a:spLocks/>
          </p:cNvSpPr>
          <p:nvPr/>
        </p:nvSpPr>
        <p:spPr>
          <a:xfrm>
            <a:off x="628650" y="2386271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4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sz="2700" dirty="0"/>
          </a:p>
          <a:p>
            <a:endParaRPr lang="en-US" altLang="ko-KR" sz="2700" dirty="0"/>
          </a:p>
          <a:p>
            <a:r>
              <a:rPr lang="en-US" altLang="ko-KR" sz="2700" dirty="0"/>
              <a:t>[Part 2] </a:t>
            </a:r>
            <a:r>
              <a:rPr lang="ko-KR" altLang="en-US" sz="2700" dirty="0"/>
              <a:t>기업 및 직무분석</a:t>
            </a:r>
          </a:p>
          <a:p>
            <a:pPr lvl="1"/>
            <a:endParaRPr lang="en-US" altLang="ko-KR" sz="3000" dirty="0"/>
          </a:p>
          <a:p>
            <a:pPr lvl="1"/>
            <a:r>
              <a:rPr lang="ko-KR" altLang="en-US" sz="3000" dirty="0"/>
              <a:t>워크시트</a:t>
            </a:r>
          </a:p>
        </p:txBody>
      </p:sp>
    </p:spTree>
    <p:extLst>
      <p:ext uri="{BB962C8B-B14F-4D97-AF65-F5344CB8AC3E}">
        <p14:creationId xmlns:p14="http://schemas.microsoft.com/office/powerpoint/2010/main" val="17988799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107090" y="929785"/>
            <a:ext cx="2045753" cy="454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 및 직무 분석</a:t>
            </a:r>
            <a:endParaRPr lang="en-US" altLang="ko-KR" dirty="0"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411956" y="1778619"/>
          <a:ext cx="3768788" cy="41478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3989">
                  <a:extLst>
                    <a:ext uri="{9D8B030D-6E8A-4147-A177-3AD203B41FA5}">
                      <a16:colId xmlns:a16="http://schemas.microsoft.com/office/drawing/2014/main" val="3392403002"/>
                    </a:ext>
                  </a:extLst>
                </a:gridCol>
                <a:gridCol w="1266811">
                  <a:extLst>
                    <a:ext uri="{9D8B030D-6E8A-4147-A177-3AD203B41FA5}">
                      <a16:colId xmlns:a16="http://schemas.microsoft.com/office/drawing/2014/main" val="2024960818"/>
                    </a:ext>
                  </a:extLst>
                </a:gridCol>
                <a:gridCol w="558356">
                  <a:extLst>
                    <a:ext uri="{9D8B030D-6E8A-4147-A177-3AD203B41FA5}">
                      <a16:colId xmlns:a16="http://schemas.microsoft.com/office/drawing/2014/main" val="211241542"/>
                    </a:ext>
                  </a:extLst>
                </a:gridCol>
                <a:gridCol w="1349632">
                  <a:extLst>
                    <a:ext uri="{9D8B030D-6E8A-4147-A177-3AD203B41FA5}">
                      <a16:colId xmlns:a16="http://schemas.microsoft.com/office/drawing/2014/main" val="826946811"/>
                    </a:ext>
                  </a:extLst>
                </a:gridCol>
              </a:tblGrid>
              <a:tr h="3437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기업명</a:t>
                      </a: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홈페이지</a:t>
                      </a: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7995199"/>
                  </a:ext>
                </a:extLst>
              </a:tr>
              <a:tr h="3529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대표이사</a:t>
                      </a:r>
                      <a:endParaRPr lang="en-US" altLang="ko-KR" sz="9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업종</a:t>
                      </a: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050435"/>
                  </a:ext>
                </a:extLst>
              </a:tr>
              <a:tr h="7792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사업장</a:t>
                      </a:r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/</a:t>
                      </a:r>
                    </a:p>
                    <a:p>
                      <a:pPr algn="ctr" latinLnBrk="1"/>
                      <a:r>
                        <a:rPr lang="ko-KR" altLang="en-US" sz="1000" b="0" kern="1200" dirty="0" err="1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공장현황</a:t>
                      </a:r>
                      <a:endParaRPr lang="ko-KR" altLang="en-US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en-US" altLang="ko-KR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300" b="0" kern="1200" dirty="0">
                        <a:solidFill>
                          <a:schemeClr val="tx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  <a:cs typeface="+mn-cs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en-US" altLang="ko-KR" sz="1300" b="0" kern="1200" dirty="0">
                        <a:solidFill>
                          <a:schemeClr val="tx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  <a:cs typeface="+mn-cs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3022614"/>
                  </a:ext>
                </a:extLst>
              </a:tr>
              <a:tr h="108938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기업</a:t>
                      </a:r>
                      <a:endParaRPr lang="en-US" altLang="ko-KR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000" b="0" kern="1200" dirty="0" err="1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주요연혁</a:t>
                      </a:r>
                      <a:endParaRPr lang="ko-KR" altLang="en-US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300" b="0" kern="1200" dirty="0">
                        <a:solidFill>
                          <a:schemeClr val="tx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  <a:cs typeface="+mn-cs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en-US" altLang="ko-KR" sz="1300" b="0" kern="1200" dirty="0">
                        <a:solidFill>
                          <a:schemeClr val="tx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  <a:cs typeface="+mn-cs"/>
                      </a:endParaRPr>
                    </a:p>
                  </a:txBody>
                  <a:tcPr marL="84406" marR="8440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6270859"/>
                  </a:ext>
                </a:extLst>
              </a:tr>
              <a:tr h="158247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조직도</a:t>
                      </a: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6562825"/>
                  </a:ext>
                </a:extLst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441031" y="1778618"/>
          <a:ext cx="4374358" cy="41862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9432">
                  <a:extLst>
                    <a:ext uri="{9D8B030D-6E8A-4147-A177-3AD203B41FA5}">
                      <a16:colId xmlns:a16="http://schemas.microsoft.com/office/drawing/2014/main" val="3392403002"/>
                    </a:ext>
                  </a:extLst>
                </a:gridCol>
                <a:gridCol w="3684926">
                  <a:extLst>
                    <a:ext uri="{9D8B030D-6E8A-4147-A177-3AD203B41FA5}">
                      <a16:colId xmlns:a16="http://schemas.microsoft.com/office/drawing/2014/main" val="2024960818"/>
                    </a:ext>
                  </a:extLst>
                </a:gridCol>
              </a:tblGrid>
              <a:tr h="2270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구분</a:t>
                      </a: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내 용</a:t>
                      </a: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0749144"/>
                  </a:ext>
                </a:extLst>
              </a:tr>
              <a:tr h="29897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사업영역</a:t>
                      </a: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7995199"/>
                  </a:ext>
                </a:extLst>
              </a:tr>
              <a:tr h="18301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dirty="0" err="1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주요제품</a:t>
                      </a:r>
                      <a:endParaRPr lang="en-US" altLang="ko-KR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050435"/>
                  </a:ext>
                </a:extLst>
              </a:tr>
              <a:tr h="18301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경쟁사</a:t>
                      </a:r>
                      <a:endParaRPr lang="en-US" altLang="ko-KR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현황</a:t>
                      </a:r>
                      <a:endParaRPr lang="en-US" altLang="ko-KR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 err="1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업계순위</a:t>
                      </a:r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3305" marR="63305" marT="34290" marB="3429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3022614"/>
                  </a:ext>
                </a:extLst>
              </a:tr>
            </a:tbl>
          </a:graphicData>
        </a:graphic>
      </p:graphicFrame>
      <p:sp>
        <p:nvSpPr>
          <p:cNvPr id="11" name="직사각형 10"/>
          <p:cNvSpPr/>
          <p:nvPr/>
        </p:nvSpPr>
        <p:spPr>
          <a:xfrm>
            <a:off x="496021" y="1448620"/>
            <a:ext cx="2174642" cy="333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 개요 및 사업현황</a:t>
            </a:r>
            <a:endParaRPr lang="en-US" altLang="ko-KR" sz="1200" dirty="0"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BCEF2A3-1909-4F13-BC8D-781654405D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674" y="929785"/>
            <a:ext cx="416936" cy="416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92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403399" y="1995566"/>
          <a:ext cx="7806419" cy="37452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31283">
                  <a:extLst>
                    <a:ext uri="{9D8B030D-6E8A-4147-A177-3AD203B41FA5}">
                      <a16:colId xmlns:a16="http://schemas.microsoft.com/office/drawing/2014/main" val="1864167543"/>
                    </a:ext>
                  </a:extLst>
                </a:gridCol>
                <a:gridCol w="6275136">
                  <a:extLst>
                    <a:ext uri="{9D8B030D-6E8A-4147-A177-3AD203B41FA5}">
                      <a16:colId xmlns:a16="http://schemas.microsoft.com/office/drawing/2014/main" val="2411096630"/>
                    </a:ext>
                  </a:extLst>
                </a:gridCol>
              </a:tblGrid>
              <a:tr h="2118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용</a:t>
                      </a: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076691"/>
                  </a:ext>
                </a:extLst>
              </a:tr>
              <a:tr h="176476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경쟁사 대비 자사 경쟁력</a:t>
                      </a: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endParaRPr lang="en-US" altLang="ko-KR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1022463"/>
                  </a:ext>
                </a:extLst>
              </a:tr>
              <a:tr h="176476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자사의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발전방향</a:t>
                      </a: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endParaRPr lang="en-US" altLang="ko-KR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endParaRPr lang="en-US" altLang="ko-KR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endParaRPr lang="en-US" altLang="ko-KR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endParaRPr lang="en-US" altLang="ko-KR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4106102"/>
                  </a:ext>
                </a:extLst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1107090" y="1068262"/>
            <a:ext cx="2045753" cy="454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 및 직무 분석</a:t>
            </a:r>
            <a:endParaRPr lang="en-US" altLang="ko-KR" dirty="0"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23486" y="1538649"/>
            <a:ext cx="2114681" cy="3336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기업의 향후 발전 및 전망</a:t>
            </a:r>
            <a:endParaRPr lang="en-US" altLang="ko-KR" sz="1200" dirty="0"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DCFBD212-6368-4A90-A337-63948D3D669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456" y="1066378"/>
            <a:ext cx="416936" cy="416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5554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181426" y="908971"/>
            <a:ext cx="2045753" cy="454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 및 직무 분석</a:t>
            </a:r>
            <a:endParaRPr lang="en-US" altLang="ko-KR" dirty="0"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981943" y="1826601"/>
          <a:ext cx="7082800" cy="406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732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095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946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구 분</a:t>
                      </a:r>
                      <a:endParaRPr lang="en-US" altLang="ko-KR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내 용</a:t>
                      </a:r>
                      <a:endParaRPr lang="en-US" altLang="ko-KR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73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0" kern="1200" dirty="0" err="1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채용전형</a:t>
                      </a:r>
                      <a:endParaRPr lang="ko-KR" altLang="en-US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611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kern="1200" dirty="0" err="1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채용직무</a:t>
                      </a:r>
                      <a:endParaRPr lang="ko-KR" altLang="en-US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285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지원자격</a:t>
                      </a: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611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0" kern="1200" dirty="0" err="1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우대사항</a:t>
                      </a:r>
                      <a:endParaRPr lang="ko-KR" altLang="en-US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ko-KR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2487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입사지원서</a:t>
                      </a:r>
                      <a:endParaRPr lang="en-US" altLang="ko-KR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항목</a:t>
                      </a: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636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필기시험과목</a:t>
                      </a: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00711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면접질문</a:t>
                      </a:r>
                      <a:endParaRPr lang="en-US" altLang="ko-KR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0" kern="12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리스트</a:t>
                      </a: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0" kern="12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496022" y="1448620"/>
            <a:ext cx="1370808" cy="333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 </a:t>
            </a:r>
            <a:r>
              <a:rPr lang="ko-KR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채용 절차</a:t>
            </a:r>
            <a:endParaRPr lang="en-US" altLang="ko-KR" sz="1200" dirty="0"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3D8DD55A-D24D-4E6E-A27C-2F4DD81006D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674" y="929785"/>
            <a:ext cx="416936" cy="416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2196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727301" y="1806680"/>
          <a:ext cx="7733097" cy="4039807"/>
        </p:xfrm>
        <a:graphic>
          <a:graphicData uri="http://schemas.openxmlformats.org/drawingml/2006/table">
            <a:tbl>
              <a:tblPr/>
              <a:tblGrid>
                <a:gridCol w="358923">
                  <a:extLst>
                    <a:ext uri="{9D8B030D-6E8A-4147-A177-3AD203B41FA5}">
                      <a16:colId xmlns:a16="http://schemas.microsoft.com/office/drawing/2014/main" val="1251996132"/>
                    </a:ext>
                  </a:extLst>
                </a:gridCol>
                <a:gridCol w="2136508">
                  <a:extLst>
                    <a:ext uri="{9D8B030D-6E8A-4147-A177-3AD203B41FA5}">
                      <a16:colId xmlns:a16="http://schemas.microsoft.com/office/drawing/2014/main" val="4132486842"/>
                    </a:ext>
                  </a:extLst>
                </a:gridCol>
                <a:gridCol w="5237666">
                  <a:extLst>
                    <a:ext uri="{9D8B030D-6E8A-4147-A177-3AD203B41FA5}">
                      <a16:colId xmlns:a16="http://schemas.microsoft.com/office/drawing/2014/main" val="3466089369"/>
                    </a:ext>
                  </a:extLst>
                </a:gridCol>
              </a:tblGrid>
              <a:tr h="259707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직업명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5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나눔고딕"/>
                      </a:endParaRP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6532114"/>
                  </a:ext>
                </a:extLst>
              </a:tr>
              <a:tr h="35315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업무내용</a:t>
                      </a: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나눔고딕"/>
                      </a:endParaRP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0382681"/>
                  </a:ext>
                </a:extLst>
              </a:tr>
              <a:tr h="35315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필요지식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나눔고딕"/>
                      </a:endParaRP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424112"/>
                  </a:ext>
                </a:extLst>
              </a:tr>
              <a:tr h="505184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필요기술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자격사항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나눔고딕"/>
                      </a:endParaRP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4299854"/>
                  </a:ext>
                </a:extLst>
              </a:tr>
              <a:tr h="505184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필요능력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경력포함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나눔고딕"/>
                      </a:endParaRP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8868775"/>
                  </a:ext>
                </a:extLst>
              </a:tr>
              <a:tr h="259707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신체요건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나눔고딕"/>
                      </a:endParaRP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0256968"/>
                  </a:ext>
                </a:extLst>
              </a:tr>
              <a:tr h="259707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직업특성 </a:t>
                      </a: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장점</a:t>
                      </a: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5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나눔고딕"/>
                      </a:endParaRP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8046728"/>
                  </a:ext>
                </a:extLst>
              </a:tr>
              <a:tr h="2597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단점 </a:t>
                      </a: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5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나눔고딕"/>
                      </a:endParaRP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9848289"/>
                  </a:ext>
                </a:extLst>
              </a:tr>
              <a:tr h="259707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장래성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전망</a:t>
                      </a: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나눔고딕"/>
                      </a:endParaRP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9719285"/>
                  </a:ext>
                </a:extLst>
              </a:tr>
              <a:tr h="259707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근무환경</a:t>
                      </a: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나눔고딕"/>
                      </a:endParaRP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253809"/>
                  </a:ext>
                </a:extLst>
              </a:tr>
              <a:tr h="505184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직무관련이슈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최근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trend) 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나눔고딕"/>
                      </a:endParaRP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3874360"/>
                  </a:ext>
                </a:extLst>
              </a:tr>
              <a:tr h="259707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 정보 </a:t>
                      </a: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나눔고딕"/>
                      </a:endParaRPr>
                    </a:p>
                  </a:txBody>
                  <a:tcPr marL="26840" marR="26840" marT="7421" marB="742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36990"/>
                  </a:ext>
                </a:extLst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1181426" y="908971"/>
            <a:ext cx="2045753" cy="454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 및 직무 분석</a:t>
            </a:r>
            <a:endParaRPr lang="en-US" altLang="ko-KR" dirty="0"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96022" y="1448620"/>
            <a:ext cx="1370808" cy="333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5. </a:t>
            </a:r>
            <a:r>
              <a:rPr lang="ko-KR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직무분석</a:t>
            </a:r>
            <a:endParaRPr lang="en-US" altLang="ko-KR" sz="1200" dirty="0"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BC69D22-686D-428A-B39D-5FBBCF3382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674" y="929785"/>
            <a:ext cx="416936" cy="416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823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490780" y="1898038"/>
          <a:ext cx="7988202" cy="39003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96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8610">
                  <a:extLst>
                    <a:ext uri="{9D8B030D-6E8A-4147-A177-3AD203B41FA5}">
                      <a16:colId xmlns:a16="http://schemas.microsoft.com/office/drawing/2014/main" val="730538716"/>
                    </a:ext>
                  </a:extLst>
                </a:gridCol>
                <a:gridCol w="16139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9418">
                  <a:extLst>
                    <a:ext uri="{9D8B030D-6E8A-4147-A177-3AD203B41FA5}">
                      <a16:colId xmlns:a16="http://schemas.microsoft.com/office/drawing/2014/main" val="980619265"/>
                    </a:ext>
                  </a:extLst>
                </a:gridCol>
                <a:gridCol w="1579418">
                  <a:extLst>
                    <a:ext uri="{9D8B030D-6E8A-4147-A177-3AD203B41FA5}">
                      <a16:colId xmlns:a16="http://schemas.microsoft.com/office/drawing/2014/main" val="2545095440"/>
                    </a:ext>
                  </a:extLst>
                </a:gridCol>
                <a:gridCol w="1517072">
                  <a:extLst>
                    <a:ext uri="{9D8B030D-6E8A-4147-A177-3AD203B41FA5}">
                      <a16:colId xmlns:a16="http://schemas.microsoft.com/office/drawing/2014/main" val="1893775851"/>
                    </a:ext>
                  </a:extLst>
                </a:gridCol>
              </a:tblGrid>
              <a:tr h="270029">
                <a:tc rowSpan="5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직무명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방법</a:t>
                      </a: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수행업무</a:t>
                      </a: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Knowledge</a:t>
                      </a: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Skill</a:t>
                      </a: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Attitude</a:t>
                      </a: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2693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300" b="0" dirty="0">
                        <a:solidFill>
                          <a:schemeClr val="tx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1441" marR="91441" marT="42204" marB="4220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당사 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홈페이지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0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??</a:t>
                      </a: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8108977"/>
                  </a:ext>
                </a:extLst>
              </a:tr>
              <a:tr h="1052667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300" b="0" dirty="0">
                        <a:solidFill>
                          <a:schemeClr val="tx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91441" marR="91441" marT="42204" marB="4220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다른 방법을 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통해 얻은 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자료</a:t>
                      </a: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478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??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1" marR="68581" marT="31653" marB="31653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3015851"/>
                  </a:ext>
                </a:extLst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1181426" y="908971"/>
            <a:ext cx="2045753" cy="454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</a:rPr>
              <a:t>기업 및 직무 분석</a:t>
            </a:r>
            <a:endParaRPr lang="en-US" altLang="ko-KR" dirty="0">
              <a:solidFill>
                <a:prstClr val="black">
                  <a:lumMod val="75000"/>
                  <a:lumOff val="25000"/>
                </a:prstClr>
              </a:solidFill>
              <a:latin typeface="+mn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96022" y="1448620"/>
            <a:ext cx="1370808" cy="333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</a:rPr>
              <a:t>5. </a:t>
            </a:r>
            <a:r>
              <a:rPr lang="ko-KR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</a:rPr>
              <a:t>직무분석</a:t>
            </a:r>
            <a:endParaRPr lang="en-US" altLang="ko-KR" sz="1200" dirty="0">
              <a:solidFill>
                <a:prstClr val="black">
                  <a:lumMod val="75000"/>
                  <a:lumOff val="25000"/>
                </a:prstClr>
              </a:solidFill>
              <a:latin typeface="+mn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964C992-9EDB-41FD-BCD7-6B8A394FBA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674" y="929785"/>
            <a:ext cx="416936" cy="416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9681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181426" y="908971"/>
            <a:ext cx="2045753" cy="454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</a:rPr>
              <a:t>기업 및 직무 분석</a:t>
            </a:r>
            <a:endParaRPr lang="en-US" altLang="ko-KR" dirty="0">
              <a:solidFill>
                <a:prstClr val="black">
                  <a:lumMod val="75000"/>
                  <a:lumOff val="25000"/>
                </a:prstClr>
              </a:solidFill>
              <a:latin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96022" y="1448620"/>
            <a:ext cx="1370808" cy="333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</a:rPr>
              <a:t>6. </a:t>
            </a:r>
            <a:r>
              <a:rPr lang="ko-KR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</a:rPr>
              <a:t>직무역량 매칭</a:t>
            </a:r>
            <a:endParaRPr lang="en-US" altLang="ko-KR" sz="1200" dirty="0">
              <a:solidFill>
                <a:prstClr val="black">
                  <a:lumMod val="75000"/>
                  <a:lumOff val="25000"/>
                </a:prstClr>
              </a:solidFill>
              <a:latin typeface="+mn-ea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854503" y="1889413"/>
          <a:ext cx="3102036" cy="40322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03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16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2126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dirty="0">
                          <a:latin typeface="+mn-ea"/>
                          <a:ea typeface="+mn-ea"/>
                        </a:rPr>
                        <a:t>직무를 수행하기 위해 필요한 역량</a:t>
                      </a:r>
                    </a:p>
                  </a:txBody>
                  <a:tcPr marL="47479" marR="47479" marT="23739" marB="2373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600" b="1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4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</a:rPr>
                        <a:t>구        분</a:t>
                      </a:r>
                    </a:p>
                  </a:txBody>
                  <a:tcPr marL="47479" marR="47479" marT="23739" marB="2373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</a:rPr>
                        <a:t>내           용</a:t>
                      </a:r>
                    </a:p>
                  </a:txBody>
                  <a:tcPr marL="47479" marR="47479" marT="23739" marB="2373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437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K </a:t>
                      </a:r>
                    </a:p>
                    <a:p>
                      <a:pPr algn="ctr" latinLnBrk="1"/>
                      <a:r>
                        <a:rPr lang="en-US" altLang="ko-KR" sz="800" b="1" baseline="0" dirty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800" b="1" dirty="0">
                          <a:latin typeface="+mn-ea"/>
                          <a:ea typeface="+mn-ea"/>
                        </a:rPr>
                        <a:t>지식</a:t>
                      </a:r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47479" marR="47479" marT="23739" marB="2373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endParaRPr lang="ko-KR" altLang="en-US" sz="800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47479" marR="47479" marT="23739" marB="23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437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S </a:t>
                      </a:r>
                    </a:p>
                    <a:p>
                      <a:pPr algn="ctr" latinLnBrk="1"/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800" b="1" dirty="0">
                          <a:latin typeface="+mn-ea"/>
                          <a:ea typeface="+mn-ea"/>
                        </a:rPr>
                        <a:t>기술</a:t>
                      </a:r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800" b="1" dirty="0">
                          <a:latin typeface="+mn-ea"/>
                          <a:ea typeface="+mn-ea"/>
                        </a:rPr>
                        <a:t>경험</a:t>
                      </a:r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47479" marR="47479" marT="23739" marB="2373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endParaRPr lang="ko-KR" altLang="en-US" sz="800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47479" marR="47479" marT="23739" marB="23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437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A </a:t>
                      </a:r>
                    </a:p>
                    <a:p>
                      <a:pPr algn="ctr" latinLnBrk="1"/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800" b="1" dirty="0">
                          <a:latin typeface="+mn-ea"/>
                          <a:ea typeface="+mn-ea"/>
                        </a:rPr>
                        <a:t>태도</a:t>
                      </a:r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47479" marR="47479" marT="23739" marB="2373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endParaRPr lang="ko-KR" altLang="en-US" sz="800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47479" marR="47479" marT="23739" marB="23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995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SCAR</a:t>
                      </a:r>
                    </a:p>
                    <a:p>
                      <a:pPr algn="ctr" latinLnBrk="1"/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Competence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47479" marR="47479" marT="23739" marB="2373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endParaRPr lang="ko-KR" altLang="en-US" sz="800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47479" marR="47479" marT="23739" marB="23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4650954" y="1889413"/>
          <a:ext cx="3224557" cy="40322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78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67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6453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dirty="0">
                          <a:latin typeface="+mn-ea"/>
                          <a:ea typeface="+mn-ea"/>
                        </a:rPr>
                        <a:t>준비 된 역량과 준비해야 될 역량 탐색하기</a:t>
                      </a:r>
                    </a:p>
                  </a:txBody>
                  <a:tcPr marL="47479" marR="47479" marT="23739" marB="2373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600" b="1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97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</a:rPr>
                        <a:t>구        분</a:t>
                      </a:r>
                    </a:p>
                  </a:txBody>
                  <a:tcPr marL="47479" marR="47479" marT="23739" marB="2373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>
                          <a:latin typeface="+mn-ea"/>
                          <a:ea typeface="+mn-ea"/>
                        </a:rPr>
                        <a:t>내           용</a:t>
                      </a:r>
                    </a:p>
                  </a:txBody>
                  <a:tcPr marL="47479" marR="47479" marT="23739" marB="2373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00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K </a:t>
                      </a:r>
                    </a:p>
                    <a:p>
                      <a:pPr algn="ctr" latinLnBrk="1"/>
                      <a:r>
                        <a:rPr lang="en-US" altLang="ko-KR" sz="800" b="1" baseline="0" dirty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800" b="1" dirty="0">
                          <a:latin typeface="+mn-ea"/>
                          <a:ea typeface="+mn-ea"/>
                        </a:rPr>
                        <a:t>지식</a:t>
                      </a:r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47479" marR="47479" marT="23739" marB="2373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endParaRPr lang="ko-KR" altLang="en-US" sz="800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47479" marR="47479" marT="23739" marB="23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00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S </a:t>
                      </a:r>
                    </a:p>
                    <a:p>
                      <a:pPr algn="ctr" latinLnBrk="1"/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800" b="1" dirty="0">
                          <a:latin typeface="+mn-ea"/>
                          <a:ea typeface="+mn-ea"/>
                        </a:rPr>
                        <a:t>기술</a:t>
                      </a:r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800" b="1" dirty="0">
                          <a:latin typeface="+mn-ea"/>
                          <a:ea typeface="+mn-ea"/>
                        </a:rPr>
                        <a:t>경험</a:t>
                      </a:r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47479" marR="47479" marT="23739" marB="2373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endParaRPr lang="ko-KR" altLang="en-US" sz="800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47479" marR="47479" marT="23739" marB="23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00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A </a:t>
                      </a:r>
                    </a:p>
                    <a:p>
                      <a:pPr algn="ctr" latinLnBrk="1"/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800" b="1" dirty="0">
                          <a:latin typeface="+mn-ea"/>
                          <a:ea typeface="+mn-ea"/>
                        </a:rPr>
                        <a:t>태도</a:t>
                      </a:r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47479" marR="47479" marT="23739" marB="2373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endParaRPr lang="ko-KR" altLang="en-US" sz="800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47479" marR="47479" marT="23739" marB="23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0574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JCA</a:t>
                      </a:r>
                    </a:p>
                    <a:p>
                      <a:pPr algn="ctr" latinLnBrk="1"/>
                      <a:r>
                        <a:rPr lang="en-US" altLang="ko-KR" sz="800" b="1" dirty="0">
                          <a:latin typeface="+mn-ea"/>
                          <a:ea typeface="+mn-ea"/>
                        </a:rPr>
                        <a:t>Competence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47479" marR="47479" marT="23739" marB="2373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endParaRPr lang="ko-KR" altLang="en-US" sz="800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47479" marR="47479" marT="23739" marB="23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0" name="그림 9">
            <a:extLst>
              <a:ext uri="{FF2B5EF4-FFF2-40B4-BE49-F238E27FC236}">
                <a16:creationId xmlns:a16="http://schemas.microsoft.com/office/drawing/2014/main" id="{9E5886DA-6D25-4EB4-B61B-FF179315EBF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674" y="929785"/>
            <a:ext cx="416936" cy="416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8882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제목 개체 틀 1">
            <a:extLst>
              <a:ext uri="{FF2B5EF4-FFF2-40B4-BE49-F238E27FC236}">
                <a16:creationId xmlns:a16="http://schemas.microsoft.com/office/drawing/2014/main" id="{F9D7E1ED-1FA5-4ADF-8212-FC70A60F8E94}"/>
              </a:ext>
            </a:extLst>
          </p:cNvPr>
          <p:cNvSpPr txBox="1">
            <a:spLocks/>
          </p:cNvSpPr>
          <p:nvPr/>
        </p:nvSpPr>
        <p:spPr>
          <a:xfrm>
            <a:off x="2353866" y="1470178"/>
            <a:ext cx="4436269" cy="559222"/>
          </a:xfrm>
          <a:prstGeom prst="rect">
            <a:avLst/>
          </a:prstGeom>
        </p:spPr>
        <p:txBody>
          <a:bodyPr vert="horz" lIns="38576" tIns="19289" rIns="38576" bIns="19289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+mn-ea"/>
                <a:ea typeface="+mn-ea"/>
                <a:cs typeface="+mj-cs"/>
              </a:defRPr>
            </a:lvl1pPr>
          </a:lstStyle>
          <a:p>
            <a:r>
              <a:rPr lang="en-US" altLang="ko-KR" sz="1688" dirty="0"/>
              <a:t>2021 </a:t>
            </a:r>
            <a:r>
              <a:rPr lang="ko-KR" altLang="en-US" sz="1688" dirty="0"/>
              <a:t>한양대학교 커리어 포트폴리오 워크숍</a:t>
            </a:r>
          </a:p>
        </p:txBody>
      </p:sp>
      <p:sp>
        <p:nvSpPr>
          <p:cNvPr id="13" name="텍스트 개체 틀 2">
            <a:extLst>
              <a:ext uri="{FF2B5EF4-FFF2-40B4-BE49-F238E27FC236}">
                <a16:creationId xmlns:a16="http://schemas.microsoft.com/office/drawing/2014/main" id="{6E0485E0-3A77-4B93-9452-E848B3114B74}"/>
              </a:ext>
            </a:extLst>
          </p:cNvPr>
          <p:cNvSpPr txBox="1">
            <a:spLocks/>
          </p:cNvSpPr>
          <p:nvPr/>
        </p:nvSpPr>
        <p:spPr>
          <a:xfrm>
            <a:off x="2353866" y="3044687"/>
            <a:ext cx="4436269" cy="1835721"/>
          </a:xfrm>
          <a:prstGeom prst="rect">
            <a:avLst/>
          </a:prstGeom>
        </p:spPr>
        <p:txBody>
          <a:bodyPr vert="horz" lIns="38576" tIns="19289" rIns="38576" bIns="19289" rtlCol="0">
            <a:norm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4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sz="1519" dirty="0"/>
          </a:p>
          <a:p>
            <a:endParaRPr lang="en-US" altLang="ko-KR" sz="1519" dirty="0"/>
          </a:p>
          <a:p>
            <a:r>
              <a:rPr lang="en-US" altLang="ko-KR" sz="1519" dirty="0"/>
              <a:t>[Part 3] </a:t>
            </a:r>
            <a:r>
              <a:rPr lang="ko-KR" altLang="en-US" sz="1519" dirty="0"/>
              <a:t>비전 수립과 커리어 포트폴리오 작성법</a:t>
            </a:r>
          </a:p>
          <a:p>
            <a:pPr lvl="1"/>
            <a:endParaRPr lang="en-US" altLang="ko-KR" sz="1688" dirty="0"/>
          </a:p>
          <a:p>
            <a:pPr lvl="1"/>
            <a:r>
              <a:rPr lang="ko-KR" altLang="en-US" sz="1688" dirty="0"/>
              <a:t>워크시트</a:t>
            </a:r>
          </a:p>
        </p:txBody>
      </p:sp>
    </p:spTree>
    <p:extLst>
      <p:ext uri="{BB962C8B-B14F-4D97-AF65-F5344CB8AC3E}">
        <p14:creationId xmlns:p14="http://schemas.microsoft.com/office/powerpoint/2010/main" val="12413009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103655A-AD42-4ABC-B405-30A6C43605EA}"/>
              </a:ext>
            </a:extLst>
          </p:cNvPr>
          <p:cNvGraphicFramePr>
            <a:graphicFrameLocks noGrp="1"/>
          </p:cNvGraphicFramePr>
          <p:nvPr/>
        </p:nvGraphicFramePr>
        <p:xfrm>
          <a:off x="2453503" y="1464599"/>
          <a:ext cx="4236996" cy="2617946"/>
        </p:xfrm>
        <a:graphic>
          <a:graphicData uri="http://schemas.openxmlformats.org/drawingml/2006/table">
            <a:tbl>
              <a:tblPr/>
              <a:tblGrid>
                <a:gridCol w="1632628">
                  <a:extLst>
                    <a:ext uri="{9D8B030D-6E8A-4147-A177-3AD203B41FA5}">
                      <a16:colId xmlns:a16="http://schemas.microsoft.com/office/drawing/2014/main" val="2132185612"/>
                    </a:ext>
                  </a:extLst>
                </a:gridCol>
                <a:gridCol w="2604368">
                  <a:extLst>
                    <a:ext uri="{9D8B030D-6E8A-4147-A177-3AD203B41FA5}">
                      <a16:colId xmlns:a16="http://schemas.microsoft.com/office/drawing/2014/main" val="1675414054"/>
                    </a:ext>
                  </a:extLst>
                </a:gridCol>
              </a:tblGrid>
              <a:tr h="58035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나는 어떤 모습인가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?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예시</a:t>
                      </a:r>
                      <a:r>
                        <a:rPr lang="en-US" altLang="ko-KR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진로 전문가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1627163"/>
                  </a:ext>
                </a:extLst>
              </a:tr>
              <a:tr h="58035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내가 중요하게 여기는 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가치관은 무엇인가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?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예시</a:t>
                      </a:r>
                      <a:r>
                        <a:rPr lang="en-US" altLang="ko-KR" sz="900" kern="0" spc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900" kern="0" spc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진로로 고민하는 사람들을 도와주고 보람을 느끼는 것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4962542"/>
                  </a:ext>
                </a:extLst>
              </a:tr>
              <a:tr h="58035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나의 최종 목적은 무엇인가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?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예시</a:t>
                      </a:r>
                      <a:r>
                        <a:rPr lang="en-US" altLang="ko-KR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다른 사람들이 자신을 잘 알고 원하는 진로를 찾아 행복한 삶을 살 수 있도록 돕는다</a:t>
                      </a:r>
                      <a:r>
                        <a:rPr lang="en-US" altLang="ko-KR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7758292"/>
                  </a:ext>
                </a:extLst>
              </a:tr>
              <a:tr h="87687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나의 비전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예시</a:t>
                      </a:r>
                      <a:r>
                        <a:rPr lang="en-US" altLang="ko-KR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진로 전문가로서 진로로 고민하는 사람들이 자신에 대한 이해를 통해 진로를 찾아 행복한 삶을 살 수 있도록 돕는다</a:t>
                      </a:r>
                      <a:r>
                        <a:rPr lang="en-US" altLang="ko-KR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1766612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A21BE3C6-BEB6-417F-AB97-8320A30F25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6321" y="540256"/>
            <a:ext cx="3104055" cy="1038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/>
            <a:r>
              <a:rPr lang="en-US" altLang="ko-KR" sz="900" b="1" dirty="0">
                <a:solidFill>
                  <a:srgbClr val="000000"/>
                </a:solidFill>
                <a:latin typeface="+mn-ea"/>
              </a:rPr>
              <a:t>[</a:t>
            </a:r>
            <a:r>
              <a:rPr lang="ko-KR" altLang="en-US" sz="900" b="1" dirty="0">
                <a:solidFill>
                  <a:srgbClr val="000000"/>
                </a:solidFill>
                <a:latin typeface="+mn-ea"/>
              </a:rPr>
              <a:t>워크시트</a:t>
            </a:r>
            <a:r>
              <a:rPr lang="en-US" altLang="ko-KR" sz="900" b="1" dirty="0">
                <a:solidFill>
                  <a:srgbClr val="000000"/>
                </a:solidFill>
                <a:latin typeface="+mn-ea"/>
              </a:rPr>
              <a:t>1] </a:t>
            </a:r>
            <a:r>
              <a:rPr lang="ko-KR" altLang="en-US" sz="900" b="1" dirty="0">
                <a:solidFill>
                  <a:srgbClr val="000000"/>
                </a:solidFill>
                <a:latin typeface="+mn-ea"/>
              </a:rPr>
              <a:t>나만의 </a:t>
            </a:r>
            <a:r>
              <a:rPr lang="ko-KR" altLang="en-US" sz="900" b="1" dirty="0" err="1">
                <a:solidFill>
                  <a:srgbClr val="000000"/>
                </a:solidFill>
                <a:latin typeface="+mn-ea"/>
              </a:rPr>
              <a:t>비전만들기</a:t>
            </a:r>
            <a:endParaRPr lang="ko-KR" altLang="en-US" sz="900" dirty="0">
              <a:latin typeface="+mn-ea"/>
            </a:endParaRPr>
          </a:p>
          <a:p>
            <a:pPr defTabSz="685800"/>
            <a:r>
              <a:rPr lang="ko-KR" altLang="en-US" sz="900" dirty="0">
                <a:solidFill>
                  <a:srgbClr val="000000"/>
                </a:solidFill>
                <a:latin typeface="+mn-ea"/>
              </a:rPr>
              <a:t>  </a:t>
            </a:r>
            <a:endParaRPr lang="ko-KR" altLang="en-US" sz="900" dirty="0">
              <a:latin typeface="+mn-ea"/>
            </a:endParaRPr>
          </a:p>
          <a:p>
            <a:pPr defTabSz="685800"/>
            <a:r>
              <a:rPr lang="ko-KR" altLang="en-US" sz="900" b="1" dirty="0">
                <a:solidFill>
                  <a:srgbClr val="000000"/>
                </a:solidFill>
                <a:latin typeface="+mn-ea"/>
              </a:rPr>
              <a:t>⇒ 아래 예시를 참고하여 본인만의 비전을 만들어 보세요</a:t>
            </a:r>
            <a:r>
              <a:rPr lang="en-US" altLang="ko-KR" sz="900" b="1" dirty="0">
                <a:solidFill>
                  <a:srgbClr val="000000"/>
                </a:solidFill>
                <a:latin typeface="+mn-ea"/>
              </a:rPr>
              <a:t>.</a:t>
            </a:r>
            <a:endParaRPr lang="en-US" altLang="ko-KR" sz="900" dirty="0">
              <a:latin typeface="+mn-ea"/>
            </a:endParaRPr>
          </a:p>
          <a:p>
            <a:pPr defTabSz="685800"/>
            <a:r>
              <a:rPr lang="en-US" altLang="ko-KR" sz="900" b="1" dirty="0">
                <a:solidFill>
                  <a:srgbClr val="000000"/>
                </a:solidFill>
                <a:latin typeface="+mn-ea"/>
              </a:rPr>
              <a:t>  </a:t>
            </a:r>
            <a:endParaRPr lang="en-US" altLang="ko-KR" sz="900" dirty="0">
              <a:latin typeface="+mn-ea"/>
            </a:endParaRPr>
          </a:p>
          <a:p>
            <a:pPr defTabSz="685800"/>
            <a:r>
              <a:rPr lang="en-US" altLang="ko-KR" sz="900" dirty="0">
                <a:solidFill>
                  <a:srgbClr val="000000"/>
                </a:solidFill>
                <a:latin typeface="+mn-ea"/>
              </a:rPr>
              <a:t>  </a:t>
            </a:r>
            <a:endParaRPr lang="en-US" altLang="ko-KR" sz="900" dirty="0">
              <a:latin typeface="+mn-ea"/>
            </a:endParaRPr>
          </a:p>
          <a:p>
            <a:pPr defTabSz="685800"/>
            <a:r>
              <a:rPr lang="en-US" altLang="ko-KR" sz="900" dirty="0">
                <a:solidFill>
                  <a:srgbClr val="000000"/>
                </a:solidFill>
                <a:latin typeface="+mn-ea"/>
              </a:rPr>
              <a:t>  </a:t>
            </a:r>
            <a:endParaRPr lang="en-US" altLang="ko-KR" sz="900" dirty="0">
              <a:latin typeface="+mn-ea"/>
            </a:endParaRPr>
          </a:p>
          <a:p>
            <a:pPr defTabSz="685800"/>
            <a:endParaRPr lang="en-US" altLang="ko-KR" sz="900" dirty="0">
              <a:latin typeface="+mn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E6E6E2C-63DD-45FB-8795-239689E18BA7}"/>
              </a:ext>
            </a:extLst>
          </p:cNvPr>
          <p:cNvSpPr txBox="1"/>
          <p:nvPr/>
        </p:nvSpPr>
        <p:spPr>
          <a:xfrm>
            <a:off x="2393577" y="4528431"/>
            <a:ext cx="4389984" cy="1433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8580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900" b="1" dirty="0">
                <a:solidFill>
                  <a:srgbClr val="000000"/>
                </a:solidFill>
                <a:latin typeface="+mn-ea"/>
              </a:rPr>
              <a:t>*</a:t>
            </a:r>
            <a:r>
              <a:rPr lang="ko-KR" altLang="en-US" sz="900" b="1" dirty="0">
                <a:solidFill>
                  <a:srgbClr val="000000"/>
                </a:solidFill>
                <a:latin typeface="+mn-ea"/>
              </a:rPr>
              <a:t>비전 설정 시 참고 사항</a:t>
            </a:r>
            <a:endParaRPr lang="ko-KR" altLang="en-US" sz="900" dirty="0">
              <a:latin typeface="+mn-ea"/>
            </a:endParaRPr>
          </a:p>
          <a:p>
            <a:pPr defTabSz="68580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900" dirty="0">
                <a:solidFill>
                  <a:srgbClr val="000000"/>
                </a:solidFill>
                <a:latin typeface="+mn-ea"/>
              </a:rPr>
              <a:t>1. </a:t>
            </a:r>
            <a:r>
              <a:rPr lang="ko-KR" altLang="en-US" sz="900" dirty="0">
                <a:solidFill>
                  <a:srgbClr val="000000"/>
                </a:solidFill>
                <a:latin typeface="+mn-ea"/>
              </a:rPr>
              <a:t>당신이 현재 하고 있는 일의 목적은 무엇인가</a:t>
            </a:r>
            <a:r>
              <a:rPr lang="en-US" altLang="ko-KR" sz="900" dirty="0">
                <a:solidFill>
                  <a:srgbClr val="000000"/>
                </a:solidFill>
                <a:latin typeface="+mn-ea"/>
              </a:rPr>
              <a:t>?(</a:t>
            </a:r>
            <a:r>
              <a:rPr lang="ko-KR" altLang="en-US" sz="900" dirty="0">
                <a:solidFill>
                  <a:srgbClr val="000000"/>
                </a:solidFill>
                <a:latin typeface="+mn-ea"/>
              </a:rPr>
              <a:t>공부</a:t>
            </a:r>
            <a:r>
              <a:rPr lang="en-US" altLang="ko-KR" sz="90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900" dirty="0">
                <a:solidFill>
                  <a:srgbClr val="000000"/>
                </a:solidFill>
                <a:latin typeface="+mn-ea"/>
              </a:rPr>
              <a:t>취업 등</a:t>
            </a:r>
            <a:r>
              <a:rPr lang="en-US" altLang="ko-KR" sz="900" dirty="0">
                <a:solidFill>
                  <a:srgbClr val="000000"/>
                </a:solidFill>
                <a:latin typeface="+mn-ea"/>
              </a:rPr>
              <a:t>)</a:t>
            </a:r>
            <a:endParaRPr lang="en-US" altLang="ko-KR" sz="900" dirty="0">
              <a:latin typeface="+mn-ea"/>
            </a:endParaRPr>
          </a:p>
          <a:p>
            <a:pPr defTabSz="68580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900" dirty="0">
                <a:solidFill>
                  <a:srgbClr val="000000"/>
                </a:solidFill>
                <a:latin typeface="+mn-ea"/>
              </a:rPr>
              <a:t>2. </a:t>
            </a:r>
            <a:r>
              <a:rPr lang="ko-KR" altLang="en-US" sz="900" dirty="0">
                <a:solidFill>
                  <a:srgbClr val="000000"/>
                </a:solidFill>
                <a:latin typeface="+mn-ea"/>
              </a:rPr>
              <a:t>당신이 어떤 결정을 할 때 판단 기준은 무엇인가</a:t>
            </a:r>
            <a:r>
              <a:rPr lang="en-US" altLang="ko-KR" sz="900" dirty="0">
                <a:solidFill>
                  <a:srgbClr val="000000"/>
                </a:solidFill>
                <a:latin typeface="+mn-ea"/>
              </a:rPr>
              <a:t>?(</a:t>
            </a:r>
            <a:r>
              <a:rPr lang="ko-KR" altLang="en-US" sz="900" dirty="0">
                <a:solidFill>
                  <a:srgbClr val="000000"/>
                </a:solidFill>
                <a:latin typeface="+mn-ea"/>
              </a:rPr>
              <a:t>가치관</a:t>
            </a:r>
            <a:r>
              <a:rPr lang="en-US" altLang="ko-KR" sz="900" dirty="0">
                <a:solidFill>
                  <a:srgbClr val="000000"/>
                </a:solidFill>
                <a:latin typeface="+mn-ea"/>
              </a:rPr>
              <a:t>-</a:t>
            </a:r>
            <a:r>
              <a:rPr lang="ko-KR" altLang="en-US" sz="900" dirty="0">
                <a:solidFill>
                  <a:srgbClr val="000000"/>
                </a:solidFill>
                <a:latin typeface="+mn-ea"/>
              </a:rPr>
              <a:t>돈</a:t>
            </a:r>
            <a:r>
              <a:rPr lang="en-US" altLang="ko-KR" sz="90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900" dirty="0">
                <a:solidFill>
                  <a:srgbClr val="000000"/>
                </a:solidFill>
                <a:latin typeface="+mn-ea"/>
              </a:rPr>
              <a:t>사람</a:t>
            </a:r>
            <a:r>
              <a:rPr lang="en-US" altLang="ko-KR" sz="90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900" dirty="0">
                <a:solidFill>
                  <a:srgbClr val="000000"/>
                </a:solidFill>
                <a:latin typeface="+mn-ea"/>
              </a:rPr>
              <a:t>애국 등</a:t>
            </a:r>
            <a:r>
              <a:rPr lang="en-US" altLang="ko-KR" sz="900" dirty="0">
                <a:solidFill>
                  <a:srgbClr val="000000"/>
                </a:solidFill>
                <a:latin typeface="+mn-ea"/>
              </a:rPr>
              <a:t>)</a:t>
            </a:r>
            <a:endParaRPr lang="en-US" altLang="ko-KR" sz="900" dirty="0">
              <a:latin typeface="+mn-ea"/>
            </a:endParaRPr>
          </a:p>
          <a:p>
            <a:pPr defTabSz="68580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900" dirty="0">
                <a:solidFill>
                  <a:srgbClr val="000000"/>
                </a:solidFill>
                <a:latin typeface="+mn-ea"/>
              </a:rPr>
              <a:t>3. </a:t>
            </a:r>
            <a:r>
              <a:rPr lang="ko-KR" altLang="en-US" sz="900" dirty="0">
                <a:solidFill>
                  <a:srgbClr val="000000"/>
                </a:solidFill>
                <a:latin typeface="+mn-ea"/>
              </a:rPr>
              <a:t>당신 미래의 청사진은 어떤 모습인가</a:t>
            </a:r>
            <a:r>
              <a:rPr lang="en-US" altLang="ko-KR" sz="900" dirty="0">
                <a:solidFill>
                  <a:srgbClr val="000000"/>
                </a:solidFill>
                <a:latin typeface="+mn-ea"/>
              </a:rPr>
              <a:t>?(</a:t>
            </a:r>
            <a:r>
              <a:rPr lang="ko-KR" altLang="en-US" sz="900" dirty="0">
                <a:solidFill>
                  <a:srgbClr val="000000"/>
                </a:solidFill>
                <a:latin typeface="+mn-ea"/>
              </a:rPr>
              <a:t>직업</a:t>
            </a:r>
            <a:r>
              <a:rPr lang="en-US" altLang="ko-KR" sz="90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900" dirty="0">
                <a:solidFill>
                  <a:srgbClr val="000000"/>
                </a:solidFill>
                <a:latin typeface="+mn-ea"/>
              </a:rPr>
              <a:t>외형 등</a:t>
            </a:r>
            <a:r>
              <a:rPr lang="en-US" altLang="ko-KR" sz="900" dirty="0">
                <a:solidFill>
                  <a:srgbClr val="000000"/>
                </a:solidFill>
                <a:latin typeface="+mn-ea"/>
              </a:rPr>
              <a:t>)</a:t>
            </a:r>
            <a:endParaRPr lang="en-US" altLang="ko-KR" sz="900" dirty="0">
              <a:latin typeface="+mn-ea"/>
            </a:endParaRPr>
          </a:p>
          <a:p>
            <a:pPr defTabSz="68580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900" dirty="0">
                <a:solidFill>
                  <a:srgbClr val="000000"/>
                </a:solidFill>
                <a:latin typeface="+mn-ea"/>
              </a:rPr>
              <a:t>  </a:t>
            </a:r>
            <a:endParaRPr lang="en-US" altLang="ko-KR" sz="9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453000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A818E3B6-5D5F-4625-A46B-5BD53E9066FD}"/>
              </a:ext>
            </a:extLst>
          </p:cNvPr>
          <p:cNvGraphicFramePr>
            <a:graphicFrameLocks noGrp="1"/>
          </p:cNvGraphicFramePr>
          <p:nvPr/>
        </p:nvGraphicFramePr>
        <p:xfrm>
          <a:off x="2430104" y="1277561"/>
          <a:ext cx="4313115" cy="4174259"/>
        </p:xfrm>
        <a:graphic>
          <a:graphicData uri="http://schemas.openxmlformats.org/drawingml/2006/table">
            <a:tbl>
              <a:tblPr/>
              <a:tblGrid>
                <a:gridCol w="479235">
                  <a:extLst>
                    <a:ext uri="{9D8B030D-6E8A-4147-A177-3AD203B41FA5}">
                      <a16:colId xmlns:a16="http://schemas.microsoft.com/office/drawing/2014/main" val="2528208327"/>
                    </a:ext>
                  </a:extLst>
                </a:gridCol>
                <a:gridCol w="479235">
                  <a:extLst>
                    <a:ext uri="{9D8B030D-6E8A-4147-A177-3AD203B41FA5}">
                      <a16:colId xmlns:a16="http://schemas.microsoft.com/office/drawing/2014/main" val="2493711819"/>
                    </a:ext>
                  </a:extLst>
                </a:gridCol>
                <a:gridCol w="479235">
                  <a:extLst>
                    <a:ext uri="{9D8B030D-6E8A-4147-A177-3AD203B41FA5}">
                      <a16:colId xmlns:a16="http://schemas.microsoft.com/office/drawing/2014/main" val="3219925894"/>
                    </a:ext>
                  </a:extLst>
                </a:gridCol>
                <a:gridCol w="479235">
                  <a:extLst>
                    <a:ext uri="{9D8B030D-6E8A-4147-A177-3AD203B41FA5}">
                      <a16:colId xmlns:a16="http://schemas.microsoft.com/office/drawing/2014/main" val="3358319607"/>
                    </a:ext>
                  </a:extLst>
                </a:gridCol>
                <a:gridCol w="479235">
                  <a:extLst>
                    <a:ext uri="{9D8B030D-6E8A-4147-A177-3AD203B41FA5}">
                      <a16:colId xmlns:a16="http://schemas.microsoft.com/office/drawing/2014/main" val="3924678126"/>
                    </a:ext>
                  </a:extLst>
                </a:gridCol>
                <a:gridCol w="479235">
                  <a:extLst>
                    <a:ext uri="{9D8B030D-6E8A-4147-A177-3AD203B41FA5}">
                      <a16:colId xmlns:a16="http://schemas.microsoft.com/office/drawing/2014/main" val="1404877231"/>
                    </a:ext>
                  </a:extLst>
                </a:gridCol>
                <a:gridCol w="479235">
                  <a:extLst>
                    <a:ext uri="{9D8B030D-6E8A-4147-A177-3AD203B41FA5}">
                      <a16:colId xmlns:a16="http://schemas.microsoft.com/office/drawing/2014/main" val="2685021968"/>
                    </a:ext>
                  </a:extLst>
                </a:gridCol>
                <a:gridCol w="479235">
                  <a:extLst>
                    <a:ext uri="{9D8B030D-6E8A-4147-A177-3AD203B41FA5}">
                      <a16:colId xmlns:a16="http://schemas.microsoft.com/office/drawing/2014/main" val="2276966810"/>
                    </a:ext>
                  </a:extLst>
                </a:gridCol>
                <a:gridCol w="479235">
                  <a:extLst>
                    <a:ext uri="{9D8B030D-6E8A-4147-A177-3AD203B41FA5}">
                      <a16:colId xmlns:a16="http://schemas.microsoft.com/office/drawing/2014/main" val="1055177200"/>
                    </a:ext>
                  </a:extLst>
                </a:gridCol>
              </a:tblGrid>
              <a:tr h="46375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5226578"/>
                  </a:ext>
                </a:extLst>
              </a:tr>
              <a:tr h="46375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3762437"/>
                  </a:ext>
                </a:extLst>
              </a:tr>
              <a:tr h="46375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1432846"/>
                  </a:ext>
                </a:extLst>
              </a:tr>
              <a:tr h="46375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4527151"/>
                  </a:ext>
                </a:extLst>
              </a:tr>
              <a:tr h="46375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취업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D17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3290379"/>
                  </a:ext>
                </a:extLst>
              </a:tr>
              <a:tr h="46375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0820054"/>
                  </a:ext>
                </a:extLst>
              </a:tr>
              <a:tr h="46375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7640769"/>
                  </a:ext>
                </a:extLst>
              </a:tr>
              <a:tr h="46375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5485079"/>
                  </a:ext>
                </a:extLst>
              </a:tr>
              <a:tr h="46425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9238297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226155F4-055A-40DB-BF18-9553F317D7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7848" y="550149"/>
            <a:ext cx="1949893" cy="207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/>
            <a:r>
              <a:rPr lang="en-US" altLang="ko-KR" sz="900" b="1" dirty="0">
                <a:solidFill>
                  <a:srgbClr val="000000"/>
                </a:solidFill>
                <a:latin typeface="+mn-ea"/>
              </a:rPr>
              <a:t>[</a:t>
            </a:r>
            <a:r>
              <a:rPr lang="ko-KR" altLang="en-US" sz="900" b="1" dirty="0">
                <a:solidFill>
                  <a:srgbClr val="000000"/>
                </a:solidFill>
                <a:latin typeface="+mn-ea"/>
              </a:rPr>
              <a:t>워크시트</a:t>
            </a:r>
            <a:r>
              <a:rPr lang="en-US" altLang="ko-KR" sz="900" b="1" dirty="0">
                <a:solidFill>
                  <a:srgbClr val="000000"/>
                </a:solidFill>
                <a:latin typeface="+mn-ea"/>
              </a:rPr>
              <a:t>2] </a:t>
            </a:r>
            <a:r>
              <a:rPr lang="ko-KR" altLang="en-US" sz="900" b="1" dirty="0">
                <a:solidFill>
                  <a:srgbClr val="000000"/>
                </a:solidFill>
                <a:latin typeface="+mn-ea"/>
              </a:rPr>
              <a:t>취업 </a:t>
            </a:r>
            <a:r>
              <a:rPr lang="ko-KR" altLang="en-US" sz="900" b="1" dirty="0" err="1">
                <a:solidFill>
                  <a:srgbClr val="000000"/>
                </a:solidFill>
                <a:latin typeface="+mn-ea"/>
              </a:rPr>
              <a:t>만다라트</a:t>
            </a:r>
            <a:r>
              <a:rPr lang="ko-KR" altLang="en-US" sz="900" b="1" dirty="0">
                <a:solidFill>
                  <a:srgbClr val="000000"/>
                </a:solidFill>
                <a:latin typeface="+mn-ea"/>
              </a:rPr>
              <a:t> 만들기 </a:t>
            </a:r>
            <a:endParaRPr lang="ko-KR" altLang="en-US" sz="9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830069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2CF61780-ED16-4FF9-B57C-61958EDD1604}"/>
              </a:ext>
            </a:extLst>
          </p:cNvPr>
          <p:cNvGraphicFramePr>
            <a:graphicFrameLocks noGrp="1"/>
          </p:cNvGraphicFramePr>
          <p:nvPr/>
        </p:nvGraphicFramePr>
        <p:xfrm>
          <a:off x="2418530" y="1079390"/>
          <a:ext cx="4301640" cy="4545323"/>
        </p:xfrm>
        <a:graphic>
          <a:graphicData uri="http://schemas.openxmlformats.org/drawingml/2006/table">
            <a:tbl>
              <a:tblPr/>
              <a:tblGrid>
                <a:gridCol w="430164">
                  <a:extLst>
                    <a:ext uri="{9D8B030D-6E8A-4147-A177-3AD203B41FA5}">
                      <a16:colId xmlns:a16="http://schemas.microsoft.com/office/drawing/2014/main" val="400191587"/>
                    </a:ext>
                  </a:extLst>
                </a:gridCol>
                <a:gridCol w="430164">
                  <a:extLst>
                    <a:ext uri="{9D8B030D-6E8A-4147-A177-3AD203B41FA5}">
                      <a16:colId xmlns:a16="http://schemas.microsoft.com/office/drawing/2014/main" val="3504461821"/>
                    </a:ext>
                  </a:extLst>
                </a:gridCol>
                <a:gridCol w="430164">
                  <a:extLst>
                    <a:ext uri="{9D8B030D-6E8A-4147-A177-3AD203B41FA5}">
                      <a16:colId xmlns:a16="http://schemas.microsoft.com/office/drawing/2014/main" val="1484405962"/>
                    </a:ext>
                  </a:extLst>
                </a:gridCol>
                <a:gridCol w="430164">
                  <a:extLst>
                    <a:ext uri="{9D8B030D-6E8A-4147-A177-3AD203B41FA5}">
                      <a16:colId xmlns:a16="http://schemas.microsoft.com/office/drawing/2014/main" val="2517184709"/>
                    </a:ext>
                  </a:extLst>
                </a:gridCol>
                <a:gridCol w="430164">
                  <a:extLst>
                    <a:ext uri="{9D8B030D-6E8A-4147-A177-3AD203B41FA5}">
                      <a16:colId xmlns:a16="http://schemas.microsoft.com/office/drawing/2014/main" val="711369329"/>
                    </a:ext>
                  </a:extLst>
                </a:gridCol>
                <a:gridCol w="430164">
                  <a:extLst>
                    <a:ext uri="{9D8B030D-6E8A-4147-A177-3AD203B41FA5}">
                      <a16:colId xmlns:a16="http://schemas.microsoft.com/office/drawing/2014/main" val="270583204"/>
                    </a:ext>
                  </a:extLst>
                </a:gridCol>
                <a:gridCol w="430164">
                  <a:extLst>
                    <a:ext uri="{9D8B030D-6E8A-4147-A177-3AD203B41FA5}">
                      <a16:colId xmlns:a16="http://schemas.microsoft.com/office/drawing/2014/main" val="3719222911"/>
                    </a:ext>
                  </a:extLst>
                </a:gridCol>
                <a:gridCol w="430164">
                  <a:extLst>
                    <a:ext uri="{9D8B030D-6E8A-4147-A177-3AD203B41FA5}">
                      <a16:colId xmlns:a16="http://schemas.microsoft.com/office/drawing/2014/main" val="2417689768"/>
                    </a:ext>
                  </a:extLst>
                </a:gridCol>
                <a:gridCol w="430164">
                  <a:extLst>
                    <a:ext uri="{9D8B030D-6E8A-4147-A177-3AD203B41FA5}">
                      <a16:colId xmlns:a16="http://schemas.microsoft.com/office/drawing/2014/main" val="20343840"/>
                    </a:ext>
                  </a:extLst>
                </a:gridCol>
                <a:gridCol w="430164">
                  <a:extLst>
                    <a:ext uri="{9D8B030D-6E8A-4147-A177-3AD203B41FA5}">
                      <a16:colId xmlns:a16="http://schemas.microsoft.com/office/drawing/2014/main" val="2856039776"/>
                    </a:ext>
                  </a:extLst>
                </a:gridCol>
              </a:tblGrid>
              <a:tr h="4226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3-1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여름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방학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3-2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겨울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방학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4-1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여름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방학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4-2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겨울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방학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졸업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8532669"/>
                  </a:ext>
                </a:extLst>
              </a:tr>
              <a:tr h="4226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학점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관리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A6A6A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A6A6A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A6A6A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A6A6A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A6A6A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A6A6A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A6A6A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8799951"/>
                  </a:ext>
                </a:extLst>
              </a:tr>
              <a:tr h="4226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토익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2676310"/>
                  </a:ext>
                </a:extLst>
              </a:tr>
              <a:tr h="58200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전공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자격증</a:t>
                      </a:r>
                      <a:r>
                        <a:rPr lang="en-US" altLang="ko-KR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8730840"/>
                  </a:ext>
                </a:extLst>
              </a:tr>
              <a:tr h="58200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전공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자격증</a:t>
                      </a:r>
                      <a:r>
                        <a:rPr lang="en-US" altLang="ko-KR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82753837"/>
                  </a:ext>
                </a:extLst>
              </a:tr>
              <a:tr h="4226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공모전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3974769"/>
                  </a:ext>
                </a:extLst>
              </a:tr>
              <a:tr h="4226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기업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분석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0553050"/>
                  </a:ext>
                </a:extLst>
              </a:tr>
              <a:tr h="4226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봉사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활동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0919734"/>
                  </a:ext>
                </a:extLst>
              </a:tr>
              <a:tr h="4226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인턴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3421419"/>
                  </a:ext>
                </a:extLst>
              </a:tr>
              <a:tr h="42257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등등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8578" marR="48578" marT="13430" marB="134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4995311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EBCD5541-AC7E-4B46-B507-FA98D251B2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7847" y="553161"/>
            <a:ext cx="1754326" cy="207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/>
            <a:r>
              <a:rPr lang="en-US" altLang="ko-KR" sz="900" b="1" dirty="0">
                <a:solidFill>
                  <a:srgbClr val="000000"/>
                </a:solidFill>
                <a:latin typeface="+mn-ea"/>
              </a:rPr>
              <a:t>[</a:t>
            </a:r>
            <a:r>
              <a:rPr lang="ko-KR" altLang="en-US" sz="900" b="1" dirty="0">
                <a:solidFill>
                  <a:srgbClr val="000000"/>
                </a:solidFill>
                <a:latin typeface="+mn-ea"/>
              </a:rPr>
              <a:t>워크시트</a:t>
            </a:r>
            <a:r>
              <a:rPr lang="en-US" altLang="ko-KR" sz="900" b="1" dirty="0">
                <a:solidFill>
                  <a:srgbClr val="000000"/>
                </a:solidFill>
                <a:latin typeface="+mn-ea"/>
              </a:rPr>
              <a:t>3] </a:t>
            </a:r>
            <a:r>
              <a:rPr lang="ko-KR" altLang="en-US" sz="900" b="1" dirty="0">
                <a:solidFill>
                  <a:srgbClr val="000000"/>
                </a:solidFill>
                <a:latin typeface="+mn-ea"/>
              </a:rPr>
              <a:t>대학생활 경력관리</a:t>
            </a:r>
            <a:endParaRPr lang="ko-KR" altLang="en-US" sz="9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31449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529DA09-B36C-477B-A9AF-3076D6F6FCF1}"/>
              </a:ext>
            </a:extLst>
          </p:cNvPr>
          <p:cNvSpPr txBox="1"/>
          <p:nvPr/>
        </p:nvSpPr>
        <p:spPr>
          <a:xfrm>
            <a:off x="2330183" y="497149"/>
            <a:ext cx="2573190" cy="283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900" b="1" kern="0" dirty="0">
                <a:solidFill>
                  <a:srgbClr val="000000"/>
                </a:solidFill>
                <a:latin typeface="+mn-ea"/>
              </a:rPr>
              <a:t>[</a:t>
            </a:r>
            <a:r>
              <a:rPr lang="ko-KR" altLang="en-US" sz="900" b="1" kern="0" dirty="0">
                <a:solidFill>
                  <a:srgbClr val="000000"/>
                </a:solidFill>
                <a:latin typeface="+mn-ea"/>
              </a:rPr>
              <a:t>워크시트</a:t>
            </a:r>
            <a:r>
              <a:rPr lang="en-US" altLang="ko-KR" sz="900" b="1" kern="0" dirty="0">
                <a:solidFill>
                  <a:srgbClr val="000000"/>
                </a:solidFill>
                <a:latin typeface="+mn-ea"/>
              </a:rPr>
              <a:t>4] </a:t>
            </a:r>
            <a:r>
              <a:rPr lang="ko-KR" altLang="en-US" sz="900" b="1" kern="0" dirty="0">
                <a:solidFill>
                  <a:srgbClr val="000000"/>
                </a:solidFill>
                <a:latin typeface="+mn-ea"/>
              </a:rPr>
              <a:t>진로목표와 계획수립</a:t>
            </a:r>
            <a:endParaRPr lang="ko-KR" altLang="en-US" sz="900" kern="0" dirty="0">
              <a:solidFill>
                <a:srgbClr val="000000"/>
              </a:solidFill>
              <a:latin typeface="+mn-ea"/>
            </a:endParaRP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A2C12336-1E74-4B4D-8D53-1E7CA5251742}"/>
              </a:ext>
            </a:extLst>
          </p:cNvPr>
          <p:cNvGraphicFramePr>
            <a:graphicFrameLocks noGrp="1"/>
          </p:cNvGraphicFramePr>
          <p:nvPr/>
        </p:nvGraphicFramePr>
        <p:xfrm>
          <a:off x="2429500" y="999675"/>
          <a:ext cx="4302194" cy="5449152"/>
        </p:xfrm>
        <a:graphic>
          <a:graphicData uri="http://schemas.openxmlformats.org/drawingml/2006/table">
            <a:tbl>
              <a:tblPr/>
              <a:tblGrid>
                <a:gridCol w="734881">
                  <a:extLst>
                    <a:ext uri="{9D8B030D-6E8A-4147-A177-3AD203B41FA5}">
                      <a16:colId xmlns:a16="http://schemas.microsoft.com/office/drawing/2014/main" val="533151663"/>
                    </a:ext>
                  </a:extLst>
                </a:gridCol>
                <a:gridCol w="2147741">
                  <a:extLst>
                    <a:ext uri="{9D8B030D-6E8A-4147-A177-3AD203B41FA5}">
                      <a16:colId xmlns:a16="http://schemas.microsoft.com/office/drawing/2014/main" val="3771801054"/>
                    </a:ext>
                  </a:extLst>
                </a:gridCol>
                <a:gridCol w="1419572">
                  <a:extLst>
                    <a:ext uri="{9D8B030D-6E8A-4147-A177-3AD203B41FA5}">
                      <a16:colId xmlns:a16="http://schemas.microsoft.com/office/drawing/2014/main" val="838162355"/>
                    </a:ext>
                  </a:extLst>
                </a:gridCol>
              </a:tblGrid>
              <a:tr h="33026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2703" marR="42703" marT="11806" marB="11806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목표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2703" marR="42703" marT="11806" marB="118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세부계획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2703" marR="42703" marT="11806" marB="118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9062842"/>
                  </a:ext>
                </a:extLst>
              </a:tr>
              <a:tr h="127974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장기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(10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년이후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2703" marR="42703" marT="11806" marB="11806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나는 앞으로 </a:t>
                      </a:r>
                      <a:r>
                        <a:rPr lang="en-US" altLang="ko-KR" sz="900" kern="0" spc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900" kern="0" spc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년 후에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( )</a:t>
                      </a:r>
                      <a:r>
                        <a:rPr lang="ko-KR" altLang="en-US" sz="900" kern="0" spc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을 하겠다</a:t>
                      </a:r>
                      <a:r>
                        <a:rPr lang="en-US" altLang="ko-KR" sz="900" kern="0" spc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2703" marR="42703" marT="11806" marB="118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endParaRPr lang="ko-KR" altLang="en-US" sz="900" kern="0" spc="0">
                        <a:solidFill>
                          <a:srgbClr val="A6A6A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2703" marR="42703" marT="11806" marB="118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103720"/>
                  </a:ext>
                </a:extLst>
              </a:tr>
              <a:tr h="127974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중기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(5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2703" marR="42703" marT="11806" marB="11806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이를 위해 </a:t>
                      </a:r>
                      <a:r>
                        <a:rPr lang="en-US" altLang="ko-KR" sz="900" kern="0" spc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900" kern="0" spc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년 후에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( )</a:t>
                      </a:r>
                      <a:r>
                        <a:rPr lang="ko-KR" altLang="en-US" sz="900" kern="0" spc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을 하고 싶다</a:t>
                      </a:r>
                      <a:r>
                        <a:rPr lang="en-US" altLang="ko-KR" sz="900" kern="0" spc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2703" marR="42703" marT="11806" marB="118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endParaRPr lang="ko-KR" altLang="en-US" sz="900" kern="0" spc="0">
                        <a:solidFill>
                          <a:srgbClr val="A6A6A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2703" marR="42703" marT="11806" marB="118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1901752"/>
                  </a:ext>
                </a:extLst>
              </a:tr>
              <a:tr h="127974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단기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졸업 후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2703" marR="42703" marT="11806" marB="11806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>
                        <a:solidFill>
                          <a:srgbClr val="A6A6A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2703" marR="42703" marT="11806" marB="118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marR="0" lvl="0" indent="-92075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나는 앞으로의 계획을 달성하기 위해 </a:t>
                      </a:r>
                      <a:r>
                        <a:rPr lang="en-US" altLang="ko-KR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( )</a:t>
                      </a:r>
                      <a:r>
                        <a:rPr lang="ko-KR" altLang="en-US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활동을 행동으로 옮기겠다</a:t>
                      </a:r>
                      <a:r>
                        <a:rPr lang="en-US" altLang="ko-KR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2703" marR="42703" marT="11806" marB="118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5540729"/>
                  </a:ext>
                </a:extLst>
              </a:tr>
              <a:tr h="127964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일상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2703" marR="42703" marT="11806" marB="11806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>
                        <a:solidFill>
                          <a:srgbClr val="A6A6A6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2703" marR="42703" marT="11806" marB="118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2075" marR="0" lvl="0" indent="-92075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"/>
                      </a:pPr>
                      <a:r>
                        <a:rPr lang="ko-KR" altLang="en-US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이를 위해 </a:t>
                      </a:r>
                      <a:r>
                        <a:rPr lang="en-US" altLang="ko-KR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( )</a:t>
                      </a:r>
                      <a:r>
                        <a:rPr lang="ko-KR" altLang="en-US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을 하겠다</a:t>
                      </a:r>
                      <a:r>
                        <a:rPr lang="en-US" altLang="ko-KR" sz="900" kern="0" spc="0" dirty="0">
                          <a:solidFill>
                            <a:srgbClr val="A6A6A6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42703" marR="42703" marT="11806" marB="118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1546748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D70DE4ED-8B5D-421B-8BDB-D87FFB0FEC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5829" y="1858180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1350"/>
          </a:p>
        </p:txBody>
      </p:sp>
    </p:spTree>
    <p:extLst>
      <p:ext uri="{BB962C8B-B14F-4D97-AF65-F5344CB8AC3E}">
        <p14:creationId xmlns:p14="http://schemas.microsoft.com/office/powerpoint/2010/main" val="28487379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7024</TotalTime>
  <Words>630</Words>
  <Application>Microsoft Office PowerPoint</Application>
  <PresentationFormat>화면 슬라이드 쇼(4:3)</PresentationFormat>
  <Paragraphs>299</Paragraphs>
  <Slides>19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9" baseType="lpstr">
      <vt:lpstr>HY헤드라인M</vt:lpstr>
      <vt:lpstr>Calibri</vt:lpstr>
      <vt:lpstr>맑은 고딕</vt:lpstr>
      <vt:lpstr>Calibri Light</vt:lpstr>
      <vt:lpstr>Arial</vt:lpstr>
      <vt:lpstr>Wingdings</vt:lpstr>
      <vt:lpstr>HY견고딕</vt:lpstr>
      <vt:lpstr>나눔고딕</vt:lpstr>
      <vt:lpstr>08서울남산체 B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조땡</dc:creator>
  <cp:lastModifiedBy>user</cp:lastModifiedBy>
  <cp:revision>1025</cp:revision>
  <dcterms:created xsi:type="dcterms:W3CDTF">2018-08-02T07:05:36Z</dcterms:created>
  <dcterms:modified xsi:type="dcterms:W3CDTF">2021-11-09T04:37:21Z</dcterms:modified>
</cp:coreProperties>
</file>