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embeddedFontLst>
    <p:embeddedFont>
      <p:font typeface="맑은 고딕" panose="020B0503020000020004" pitchFamily="50" charset="-127"/>
      <p:regular r:id="rId4"/>
      <p:bold r:id="rId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9" d="100"/>
          <a:sy n="109" d="100"/>
        </p:scale>
        <p:origin x="233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2.fntdata"/><Relationship Id="rId4" Type="http://schemas.openxmlformats.org/officeDocument/2006/relationships/font" Target="fonts/font1.fntdata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2020-08-31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latin typeface="+mj-ea"/>
                <a:ea typeface="+mj-ea"/>
              </a:rPr>
              <a:t>학위청구논문 신청절차</a:t>
            </a:r>
            <a:endParaRPr lang="ko-KR" altLang="en-US" sz="1400" b="1" dirty="0"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  <a:latin typeface="+mj-ea"/>
                <a:ea typeface="+mj-ea"/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67945" y="1925257"/>
            <a:ext cx="1650183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67946" y="3743408"/>
            <a:ext cx="1650182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887241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>
                <a:latin typeface="+mj-ea"/>
                <a:ea typeface="+mj-ea"/>
              </a:rPr>
              <a:t>자    격    요    건</a:t>
            </a:r>
            <a:endParaRPr lang="ko-KR" altLang="en-US" sz="1000" dirty="0">
              <a:latin typeface="+mj-ea"/>
              <a:ea typeface="+mj-ea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367945" y="414908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120597" y="2330914"/>
            <a:ext cx="1328972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367944" y="5773933"/>
            <a:ext cx="1650181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67945" y="5109337"/>
            <a:ext cx="1650181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527499" y="2330914"/>
            <a:ext cx="1281892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4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120597" y="1925304"/>
            <a:ext cx="4096803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+mj-ea"/>
                <a:ea typeface="+mj-ea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77844" y="2330914"/>
            <a:ext cx="1339556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6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  <a:p>
            <a:pPr algn="l"/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해당학기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+mj-ea"/>
                <a:ea typeface="+mj-ea"/>
              </a:rPr>
              <a:t>취득가능 자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일 정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20597" y="3743408"/>
            <a:ext cx="4096803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18358" y="5109336"/>
            <a:ext cx="4099042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18358" y="5773933"/>
            <a:ext cx="4099042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18358" y="4212422"/>
            <a:ext cx="4099042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  <a:latin typeface="+mj-ea"/>
                <a:ea typeface="+mj-ea"/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  <a:latin typeface="+mj-ea"/>
                <a:ea typeface="+mj-ea"/>
              </a:rPr>
              <a:t>제출처</a:t>
            </a:r>
            <a:endParaRPr lang="ko-KR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40050" y="1931746"/>
            <a:ext cx="1164476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화</a:t>
            </a:r>
            <a:r>
              <a:rPr lang="en-US" altLang="ko-KR" dirty="0" smtClean="0">
                <a:latin typeface="+mj-ea"/>
                <a:ea typeface="+mj-ea"/>
              </a:rPr>
              <a:t>)~11.12(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340050" y="5109338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>
                <a:latin typeface="+mj-ea"/>
                <a:ea typeface="+mj-ea"/>
              </a:rPr>
              <a:t>12.21(</a:t>
            </a:r>
            <a:r>
              <a:rPr lang="ko-KR" altLang="en-US" dirty="0">
                <a:latin typeface="+mj-ea"/>
                <a:ea typeface="+mj-ea"/>
              </a:rPr>
              <a:t>월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40050" y="5773933"/>
            <a:ext cx="1164476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>
                <a:latin typeface="+mj-ea"/>
                <a:ea typeface="+mj-ea"/>
              </a:rPr>
              <a:t>12.28(</a:t>
            </a:r>
            <a:r>
              <a:rPr lang="ko-KR" altLang="en-US" dirty="0">
                <a:latin typeface="+mj-ea"/>
                <a:ea typeface="+mj-ea"/>
              </a:rPr>
              <a:t>월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7636195" y="1942705"/>
            <a:ext cx="1152127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636190" y="5102329"/>
            <a:ext cx="1152127" cy="342894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636191" y="5773933"/>
            <a:ext cx="1152126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/ERICA)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1019588" y="3504492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2" name="아래쪽 화살표 71"/>
          <p:cNvSpPr/>
          <p:nvPr/>
        </p:nvSpPr>
        <p:spPr>
          <a:xfrm>
            <a:off x="1019587" y="4889787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73" name="아래쪽 화살표 72"/>
          <p:cNvSpPr/>
          <p:nvPr/>
        </p:nvSpPr>
        <p:spPr>
          <a:xfrm>
            <a:off x="1019586" y="5525324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5284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>
                <a:latin typeface="+mn-ea"/>
              </a:rPr>
              <a:t>※ </a:t>
            </a:r>
            <a:r>
              <a:rPr lang="ko-KR" altLang="en-US" sz="900" dirty="0" smtClean="0">
                <a:latin typeface="+mn-ea"/>
              </a:rPr>
              <a:t>논문에 관한 세부 절차 및 방법은 대학원 홈페이지 공지사항을 참조하기 바랍니다</a:t>
            </a:r>
            <a:r>
              <a:rPr lang="en-US" altLang="ko-KR" sz="900" dirty="0" smtClean="0">
                <a:latin typeface="+mn-ea"/>
              </a:rPr>
              <a:t>.</a:t>
            </a:r>
            <a:endParaRPr lang="ko-KR" altLang="en-US" sz="900" dirty="0">
              <a:latin typeface="+mn-ea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7636192" y="4145675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36191" y="4370262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36190" y="4597991"/>
            <a:ext cx="1152127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67945" y="2994100"/>
            <a:ext cx="1650183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636194" y="2935221"/>
            <a:ext cx="1152127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행정팀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0597" y="3012711"/>
            <a:ext cx="4096803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+mj-ea"/>
                <a:ea typeface="+mj-ea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 flipH="1">
            <a:off x="1158625" y="2832694"/>
            <a:ext cx="34412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367945" y="881672"/>
            <a:ext cx="1650183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20598" y="881672"/>
            <a:ext cx="4096803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+mj-ea"/>
                <a:ea typeface="+mj-ea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36195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</a:p>
          <a:p>
            <a:pPr algn="ctr"/>
            <a:r>
              <a:rPr lang="en-US" altLang="ko-KR" sz="800" b="1" dirty="0">
                <a:solidFill>
                  <a:schemeClr val="tx1"/>
                </a:solidFill>
                <a:latin typeface="+mj-ea"/>
                <a:ea typeface="+mj-ea"/>
              </a:rPr>
              <a:t>(</a:t>
            </a:r>
            <a:r>
              <a:rPr lang="ko-KR" altLang="en-US" sz="800" b="1" dirty="0" err="1" smtClean="0">
                <a:solidFill>
                  <a:schemeClr val="tx1"/>
                </a:solidFill>
                <a:latin typeface="+mj-ea"/>
                <a:ea typeface="+mj-ea"/>
              </a:rPr>
              <a:t>대학원팀</a:t>
            </a:r>
            <a:r>
              <a:rPr lang="en-US" altLang="ko-KR" sz="800" b="1" dirty="0" smtClean="0">
                <a:solidFill>
                  <a:schemeClr val="tx1"/>
                </a:solidFill>
                <a:latin typeface="+mj-ea"/>
                <a:ea typeface="+mj-ea"/>
              </a:rPr>
              <a:t>)</a:t>
            </a:r>
            <a:endParaRPr lang="ko-KR" altLang="en-US" sz="8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67945" y="1278626"/>
            <a:ext cx="1650183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+mj-ea"/>
                <a:ea typeface="+mj-ea"/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120598" y="1291454"/>
            <a:ext cx="132897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27499" y="1291454"/>
            <a:ext cx="1281892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  <a:latin typeface="+mj-ea"/>
                <a:ea typeface="+mj-ea"/>
              </a:rPr>
              <a:t>3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40050" y="1288450"/>
            <a:ext cx="1164477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9.1(</a:t>
            </a:r>
            <a:r>
              <a:rPr lang="ko-KR" altLang="en-US" dirty="0">
                <a:latin typeface="+mj-ea"/>
                <a:ea typeface="+mj-ea"/>
              </a:rPr>
              <a:t>화</a:t>
            </a:r>
            <a:r>
              <a:rPr lang="en-US" altLang="ko-KR" dirty="0" smtClean="0">
                <a:latin typeface="+mj-ea"/>
                <a:ea typeface="+mj-ea"/>
              </a:rPr>
              <a:t>)~10.30(</a:t>
            </a:r>
            <a:r>
              <a:rPr lang="ko-KR" altLang="en-US" dirty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7636195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  <a:latin typeface="+mj-ea"/>
                <a:ea typeface="+mj-ea"/>
              </a:rPr>
              <a:t>HY-in</a:t>
            </a:r>
            <a:endParaRPr lang="ko-KR" altLang="en-US" sz="9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>
                <a:latin typeface="+mj-ea"/>
                <a:ea typeface="+mj-ea"/>
              </a:rPr>
              <a:t>학생 입력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latin typeface="+mj-ea"/>
                <a:ea typeface="+mj-ea"/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latin typeface="+mj-ea"/>
                <a:ea typeface="+mj-ea"/>
                <a:sym typeface="Wingdings" panose="05000000000000000000" pitchFamily="2" charset="2"/>
              </a:rPr>
              <a:t>단과대학 승인</a:t>
            </a:r>
            <a:endParaRPr lang="ko-KR" altLang="en-US" sz="800" dirty="0">
              <a:latin typeface="+mj-ea"/>
              <a:ea typeface="+mj-ea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4884001" y="1298878"/>
            <a:ext cx="1333400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+mj-ea"/>
                <a:ea typeface="+mj-ea"/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기 </a:t>
            </a:r>
            <a:r>
              <a:rPr lang="ko-KR" altLang="en-US" b="1" dirty="0">
                <a:solidFill>
                  <a:schemeClr val="tx1"/>
                </a:solidFill>
                <a:latin typeface="+mj-ea"/>
                <a:ea typeface="+mj-ea"/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j-ea"/>
              <a:ea typeface="+mj-ea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340050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9.18(</a:t>
            </a:r>
            <a:r>
              <a:rPr lang="ko-KR" altLang="en-US" dirty="0" smtClean="0">
                <a:latin typeface="+mj-ea"/>
                <a:ea typeface="+mj-ea"/>
              </a:rPr>
              <a:t>금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6340050" y="3743408"/>
            <a:ext cx="1164476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>
                <a:latin typeface="+mj-ea"/>
                <a:ea typeface="+mj-ea"/>
              </a:rPr>
              <a:t>9.3(</a:t>
            </a:r>
            <a:r>
              <a:rPr lang="ko-KR" altLang="en-US" dirty="0" smtClean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)~12.17(</a:t>
            </a:r>
            <a:r>
              <a:rPr lang="ko-KR" altLang="en-US" dirty="0">
                <a:latin typeface="+mj-ea"/>
                <a:ea typeface="+mj-ea"/>
              </a:rPr>
              <a:t>목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</a:p>
          <a:p>
            <a:pPr fontAlgn="base"/>
            <a:endParaRPr lang="en-US" altLang="ko-KR" dirty="0"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 </a:t>
            </a:r>
            <a:endParaRPr lang="en-US" altLang="ko-KR" sz="800" dirty="0" smtClean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11.30(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월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)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>
                <a:latin typeface="+mj-ea"/>
                <a:ea typeface="+mj-ea"/>
              </a:rPr>
              <a:t>외국어시험</a:t>
            </a:r>
            <a:r>
              <a:rPr lang="en-US" altLang="ko-KR" sz="700" dirty="0" smtClean="0">
                <a:latin typeface="+mj-ea"/>
                <a:ea typeface="+mj-ea"/>
              </a:rPr>
              <a:t>, </a:t>
            </a:r>
            <a:r>
              <a:rPr lang="ko-KR" altLang="en-US" sz="700" dirty="0" smtClean="0">
                <a:latin typeface="+mj-ea"/>
                <a:ea typeface="+mj-ea"/>
              </a:rPr>
              <a:t>종합시험 합격여부와 상관없이 연구계획서 입력가능</a:t>
            </a:r>
            <a:endParaRPr lang="ko-KR" altLang="en-US" sz="700" dirty="0">
              <a:latin typeface="+mj-ea"/>
              <a:ea typeface="+mj-ea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364897" y="439916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361849" y="4643000"/>
            <a:ext cx="1650183" cy="209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err="1" smtClean="0">
                <a:solidFill>
                  <a:schemeClr val="tx1"/>
                </a:solidFill>
                <a:latin typeface="+mj-ea"/>
                <a:ea typeface="+mj-ea"/>
              </a:rPr>
              <a:t>심사취소</a:t>
            </a:r>
            <a:r>
              <a:rPr lang="ko-KR" altLang="en-US" sz="1000" b="1" dirty="0" smtClean="0">
                <a:solidFill>
                  <a:schemeClr val="tx1"/>
                </a:solidFill>
                <a:latin typeface="+mj-ea"/>
                <a:ea typeface="+mj-ea"/>
              </a:rPr>
              <a:t> 신청</a:t>
            </a:r>
            <a:endParaRPr lang="ko-KR" altLang="en-US" sz="1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1845</TotalTime>
  <Words>292</Words>
  <Application>Microsoft Office PowerPoint</Application>
  <PresentationFormat>화면 슬라이드 쇼(4:3)</PresentationFormat>
  <Paragraphs>65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Wingdings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김 정숙</cp:lastModifiedBy>
  <cp:revision>323</cp:revision>
  <cp:lastPrinted>2017-02-06T05:05:13Z</cp:lastPrinted>
  <dcterms:created xsi:type="dcterms:W3CDTF">2015-03-04T00:34:38Z</dcterms:created>
  <dcterms:modified xsi:type="dcterms:W3CDTF">2020-08-31T05:38:50Z</dcterms:modified>
</cp:coreProperties>
</file>