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4"/>
  </p:notesMasterIdLst>
  <p:sldIdLst>
    <p:sldId id="265" r:id="rId2"/>
    <p:sldId id="261" r:id="rId3"/>
    <p:sldId id="262" r:id="rId4"/>
    <p:sldId id="300" r:id="rId5"/>
    <p:sldId id="311" r:id="rId6"/>
    <p:sldId id="307" r:id="rId7"/>
    <p:sldId id="318" r:id="rId8"/>
    <p:sldId id="308" r:id="rId9"/>
    <p:sldId id="309" r:id="rId10"/>
    <p:sldId id="312" r:id="rId11"/>
    <p:sldId id="313" r:id="rId12"/>
    <p:sldId id="314" r:id="rId13"/>
    <p:sldId id="316" r:id="rId14"/>
    <p:sldId id="315" r:id="rId15"/>
    <p:sldId id="317" r:id="rId16"/>
    <p:sldId id="320" r:id="rId17"/>
    <p:sldId id="299" r:id="rId18"/>
    <p:sldId id="321" r:id="rId19"/>
    <p:sldId id="267" r:id="rId20"/>
    <p:sldId id="270" r:id="rId21"/>
    <p:sldId id="272" r:id="rId22"/>
    <p:sldId id="279" r:id="rId23"/>
    <p:sldId id="288" r:id="rId24"/>
    <p:sldId id="289" r:id="rId25"/>
    <p:sldId id="290" r:id="rId26"/>
    <p:sldId id="268" r:id="rId27"/>
    <p:sldId id="273" r:id="rId28"/>
    <p:sldId id="296" r:id="rId29"/>
    <p:sldId id="306" r:id="rId30"/>
    <p:sldId id="322" r:id="rId31"/>
    <p:sldId id="319" r:id="rId32"/>
    <p:sldId id="29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29D9"/>
    <a:srgbClr val="74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1129" autoAdjust="0"/>
  </p:normalViewPr>
  <p:slideViewPr>
    <p:cSldViewPr snapToGrid="0" showGuides="1">
      <p:cViewPr varScale="1">
        <p:scale>
          <a:sx n="82" d="100"/>
          <a:sy n="82" d="100"/>
        </p:scale>
        <p:origin x="165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5EB30-CD6D-42DA-9083-C0D034A4997B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2400AD-0CF1-4E6E-B503-A0CE6B168E7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6613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srs2ayKoFsteeRC-0Jt1hsKlrRVUIdGV/view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11 </a:t>
            </a:r>
            <a:r>
              <a:rPr lang="ko-KR" altLang="en-US" dirty="0" smtClean="0"/>
              <a:t>과제 일괄 다운로드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6251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4893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청강생 신분일 경우 평가와 관련된 항목에 접근이 불가합니다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따라서 과제</a:t>
            </a:r>
            <a:r>
              <a:rPr lang="en-US" altLang="ko-KR" dirty="0" smtClean="0"/>
              <a:t>/</a:t>
            </a:r>
            <a:r>
              <a:rPr lang="ko-KR" altLang="en-US" dirty="0" smtClean="0"/>
              <a:t>퀴즈의 접근 및 제출이 불가하며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녹화</a:t>
            </a:r>
            <a:r>
              <a:rPr lang="ko-KR" altLang="en-US" baseline="0" dirty="0" smtClean="0"/>
              <a:t> 영상에 대한 출결 조회 또한 불가합니다</a:t>
            </a:r>
            <a:r>
              <a:rPr lang="en-US" altLang="ko-KR" baseline="0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청강생의 권한은 수업의 강의자료 확인과 </a:t>
            </a:r>
            <a:r>
              <a:rPr lang="ko-KR" altLang="en-US" dirty="0" err="1" smtClean="0"/>
              <a:t>녹화강의</a:t>
            </a:r>
            <a:r>
              <a:rPr lang="ko-KR" altLang="en-US" dirty="0" smtClean="0"/>
              <a:t> 시청</a:t>
            </a:r>
            <a:r>
              <a:rPr lang="en-US" altLang="ko-KR" dirty="0" smtClean="0"/>
              <a:t>, Collaborate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실시간 원격 강의 접근까지 </a:t>
            </a:r>
            <a:r>
              <a:rPr lang="ko-KR" altLang="en-US" baseline="0" dirty="0" err="1" smtClean="0"/>
              <a:t>허용되는점</a:t>
            </a:r>
            <a:r>
              <a:rPr lang="ko-KR" altLang="en-US" baseline="0" dirty="0" smtClean="0"/>
              <a:t> 유의해 주시기 바랍니다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9938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2443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en-US" altLang="ko-KR" dirty="0" smtClean="0">
                <a:solidFill>
                  <a:srgbClr val="C00000"/>
                </a:solidFill>
              </a:rPr>
              <a:t>Blackboard</a:t>
            </a:r>
            <a:r>
              <a:rPr lang="ko-KR" altLang="en-US" dirty="0" smtClean="0">
                <a:solidFill>
                  <a:srgbClr val="C00000"/>
                </a:solidFill>
              </a:rPr>
              <a:t>의</a:t>
            </a:r>
            <a:r>
              <a:rPr lang="en-US" altLang="ko-KR" dirty="0" smtClean="0">
                <a:solidFill>
                  <a:srgbClr val="C00000"/>
                </a:solidFill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</a:rPr>
              <a:t>동영상</a:t>
            </a:r>
            <a:r>
              <a:rPr lang="en-US" altLang="ko-KR" dirty="0" smtClean="0">
                <a:solidFill>
                  <a:srgbClr val="C00000"/>
                </a:solidFill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</a:rPr>
              <a:t>이미지</a:t>
            </a:r>
            <a:r>
              <a:rPr lang="en-US" altLang="ko-KR" dirty="0" smtClean="0">
                <a:solidFill>
                  <a:srgbClr val="C00000"/>
                </a:solidFill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</a:rPr>
              <a:t>문서를 비롯한 모든 콘텐츠의 저작권은 </a:t>
            </a:r>
            <a:r>
              <a:rPr lang="ko-KR" altLang="en-US" dirty="0" err="1" smtClean="0">
                <a:solidFill>
                  <a:srgbClr val="C00000"/>
                </a:solidFill>
              </a:rPr>
              <a:t>수업담당</a:t>
            </a:r>
            <a:r>
              <a:rPr lang="ko-KR" altLang="en-US" dirty="0" smtClean="0">
                <a:solidFill>
                  <a:srgbClr val="C00000"/>
                </a:solidFill>
              </a:rPr>
              <a:t> </a:t>
            </a:r>
            <a:r>
              <a:rPr lang="ko-KR" altLang="en-US" dirty="0" err="1" smtClean="0">
                <a:solidFill>
                  <a:srgbClr val="C00000"/>
                </a:solidFill>
              </a:rPr>
              <a:t>교강사</a:t>
            </a:r>
            <a:r>
              <a:rPr lang="ko-KR" altLang="en-US" dirty="0" smtClean="0">
                <a:solidFill>
                  <a:srgbClr val="C00000"/>
                </a:solidFill>
              </a:rPr>
              <a:t> 또는 해당 제작자에게 있습니다</a:t>
            </a:r>
            <a:r>
              <a:rPr lang="en-US" altLang="ko-KR" dirty="0" smtClean="0">
                <a:solidFill>
                  <a:srgbClr val="C00000"/>
                </a:solidFill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altLang="ko-KR" dirty="0" smtClean="0">
                <a:solidFill>
                  <a:srgbClr val="C00000"/>
                </a:solidFill>
              </a:rPr>
              <a:t>Blackboard Collaborate</a:t>
            </a:r>
            <a:r>
              <a:rPr lang="ko-KR" altLang="en-US" dirty="0" smtClean="0">
                <a:solidFill>
                  <a:srgbClr val="C00000"/>
                </a:solidFill>
              </a:rPr>
              <a:t>를 활용한 실시간 원격 강의 </a:t>
            </a:r>
            <a:r>
              <a:rPr lang="ko-KR" altLang="en-US" dirty="0" err="1" smtClean="0">
                <a:solidFill>
                  <a:srgbClr val="C00000"/>
                </a:solidFill>
              </a:rPr>
              <a:t>녹화본은</a:t>
            </a:r>
            <a:r>
              <a:rPr lang="ko-KR" altLang="en-US" dirty="0" smtClean="0">
                <a:solidFill>
                  <a:srgbClr val="C00000"/>
                </a:solidFill>
              </a:rPr>
              <a:t> 서버를 통해 원본 파일이 아닌 스트리밍 형식으로 영상이 제공되고 있으며</a:t>
            </a:r>
            <a:r>
              <a:rPr lang="en-US" altLang="ko-KR" dirty="0" smtClean="0">
                <a:solidFill>
                  <a:srgbClr val="C00000"/>
                </a:solidFill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</a:rPr>
              <a:t>스트리밍 형태가 아닌 우회적인 경로를 통해 불법 다운로드를 시도하거나</a:t>
            </a:r>
            <a:r>
              <a:rPr lang="en-US" altLang="ko-KR" dirty="0" smtClean="0">
                <a:solidFill>
                  <a:srgbClr val="C00000"/>
                </a:solidFill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</a:rPr>
              <a:t>학생이나 제 </a:t>
            </a:r>
            <a:r>
              <a:rPr lang="en-US" altLang="ko-KR" dirty="0" smtClean="0">
                <a:solidFill>
                  <a:srgbClr val="C00000"/>
                </a:solidFill>
              </a:rPr>
              <a:t>3</a:t>
            </a:r>
            <a:r>
              <a:rPr lang="ko-KR" altLang="en-US" dirty="0" smtClean="0">
                <a:solidFill>
                  <a:srgbClr val="C00000"/>
                </a:solidFill>
              </a:rPr>
              <a:t>자가 저작권자의 허가 없이 다운로드</a:t>
            </a:r>
            <a:r>
              <a:rPr lang="en-US" altLang="ko-KR" dirty="0" smtClean="0">
                <a:solidFill>
                  <a:srgbClr val="C00000"/>
                </a:solidFill>
              </a:rPr>
              <a:t>·</a:t>
            </a:r>
            <a:r>
              <a:rPr lang="ko-KR" altLang="en-US" dirty="0" smtClean="0">
                <a:solidFill>
                  <a:srgbClr val="C00000"/>
                </a:solidFill>
              </a:rPr>
              <a:t>배포할 경우 해당 법령에 따라 법적인 처벌을 받을 수 있습니다</a:t>
            </a:r>
            <a:r>
              <a:rPr lang="en-US" altLang="ko-KR" dirty="0" smtClean="0">
                <a:solidFill>
                  <a:srgbClr val="C00000"/>
                </a:solidFill>
              </a:rPr>
              <a:t>.</a:t>
            </a:r>
            <a:endParaRPr lang="ko-KR" altLang="en-US" dirty="0" smtClean="0">
              <a:solidFill>
                <a:srgbClr val="C00000"/>
              </a:solidFill>
            </a:endParaRPr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블랙보드 </a:t>
            </a:r>
            <a:r>
              <a:rPr lang="ko-KR" altLang="en-US" dirty="0" err="1" smtClean="0"/>
              <a:t>콜라보레이트</a:t>
            </a:r>
            <a:r>
              <a:rPr lang="ko-KR" altLang="en-US" dirty="0" smtClean="0"/>
              <a:t> 이외의 솔루션을 활용하여 수업이 진행될 경우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교강사께서</a:t>
            </a:r>
            <a:r>
              <a:rPr lang="ko-KR" altLang="en-US" dirty="0" smtClean="0"/>
              <a:t> 해당 영상을 녹화하여 블랙보드 코스 콘텐츠에 탑재하게 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다만 해당 영상의 공개 여부는 </a:t>
            </a:r>
            <a:r>
              <a:rPr lang="ko-KR" altLang="en-US" dirty="0" err="1" smtClean="0"/>
              <a:t>교강사의</a:t>
            </a:r>
            <a:r>
              <a:rPr lang="ko-KR" altLang="en-US" dirty="0" smtClean="0"/>
              <a:t> 재량이므로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복습을 원할 경우 해당 </a:t>
            </a:r>
            <a:r>
              <a:rPr lang="ko-KR" altLang="en-US" dirty="0" err="1" smtClean="0"/>
              <a:t>교강사에게</a:t>
            </a:r>
            <a:r>
              <a:rPr lang="ko-KR" altLang="en-US" dirty="0" smtClean="0"/>
              <a:t> 문의 부탁드립니다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168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2648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ko-KR" altLang="en-US" dirty="0" smtClean="0"/>
              <a:t>출석 시스템 상 </a:t>
            </a:r>
            <a:r>
              <a:rPr lang="ko-KR" altLang="en-US" dirty="0" err="1" smtClean="0"/>
              <a:t>지각체크</a:t>
            </a:r>
            <a:r>
              <a:rPr lang="ko-KR" altLang="en-US" dirty="0" smtClean="0"/>
              <a:t> 기능은 없으므로 반드시 </a:t>
            </a:r>
            <a:r>
              <a:rPr lang="ko-KR" altLang="en-US" dirty="0" err="1" smtClean="0"/>
              <a:t>교강사가</a:t>
            </a:r>
            <a:r>
              <a:rPr lang="ko-KR" altLang="en-US" dirty="0" smtClean="0"/>
              <a:t> 지정한 </a:t>
            </a:r>
            <a:r>
              <a:rPr lang="ko-KR" altLang="en-US" dirty="0" err="1" smtClean="0"/>
              <a:t>출석인정</a:t>
            </a:r>
            <a:r>
              <a:rPr lang="ko-KR" altLang="en-US" dirty="0" smtClean="0"/>
              <a:t> 기간 이내에 학습을 완료하시기 바랍니다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5365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4391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r>
              <a:rPr lang="ko-KR" altLang="en-US" dirty="0" smtClean="0"/>
              <a:t>동영상 강의 시청 후 </a:t>
            </a:r>
            <a:r>
              <a:rPr lang="ko-KR" altLang="en-US" dirty="0" err="1" smtClean="0"/>
              <a:t>문의오는</a:t>
            </a:r>
            <a:r>
              <a:rPr lang="ko-KR" altLang="en-US" dirty="0" smtClean="0"/>
              <a:t> 주요 케이스는 다음과 같습니다</a:t>
            </a:r>
            <a:r>
              <a:rPr lang="en-US" altLang="ko-KR" dirty="0" smtClean="0"/>
              <a:t>. 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과목유형과</a:t>
            </a:r>
            <a:r>
              <a:rPr lang="ko-KR" altLang="en-US" dirty="0" smtClean="0"/>
              <a:t> 동영상 형태를 잘 숙지하시고 </a:t>
            </a:r>
            <a:r>
              <a:rPr lang="en-US" altLang="ko-KR" dirty="0" smtClean="0"/>
              <a:t>(2-4)</a:t>
            </a:r>
            <a:r>
              <a:rPr lang="ko-KR" altLang="en-US" dirty="0" smtClean="0"/>
              <a:t>와 같은 문제가 발생한 경우에 한해 </a:t>
            </a:r>
            <a:r>
              <a:rPr lang="en-US" altLang="ko-KR" dirty="0" smtClean="0"/>
              <a:t>[</a:t>
            </a:r>
            <a:r>
              <a:rPr lang="ko-KR" altLang="en-US" dirty="0" smtClean="0"/>
              <a:t>온라인 </a:t>
            </a:r>
            <a:r>
              <a:rPr lang="ko-KR" altLang="en-US" dirty="0" err="1" smtClean="0"/>
              <a:t>녹화강의</a:t>
            </a:r>
            <a:r>
              <a:rPr lang="ko-KR" altLang="en-US" dirty="0" smtClean="0"/>
              <a:t> 출석 </a:t>
            </a:r>
            <a:r>
              <a:rPr lang="ko-KR" altLang="en-US" dirty="0" err="1" smtClean="0"/>
              <a:t>인정요청서</a:t>
            </a:r>
            <a:r>
              <a:rPr lang="en-US" altLang="ko-KR" dirty="0" smtClean="0"/>
              <a:t>]</a:t>
            </a:r>
            <a:r>
              <a:rPr lang="ko-KR" altLang="en-US" dirty="0" smtClean="0"/>
              <a:t>를 작성 해주시기 바랍니다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b="1" dirty="0" smtClean="0"/>
              <a:t>1. </a:t>
            </a:r>
            <a:r>
              <a:rPr lang="ko-KR" altLang="en-US" b="1" dirty="0" smtClean="0"/>
              <a:t>녹화 동영상 강의가 아닌 화상강의 수업 출석 문의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>온라인 실시간 화상강의 수업은 블랙보드 </a:t>
            </a:r>
            <a:r>
              <a:rPr lang="en-US" altLang="ko-KR" dirty="0" smtClean="0"/>
              <a:t>[</a:t>
            </a:r>
            <a:r>
              <a:rPr lang="ko-KR" altLang="en-US" dirty="0" smtClean="0"/>
              <a:t>도서 및 도구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온라인 출석 조회</a:t>
            </a:r>
            <a:r>
              <a:rPr lang="en-US" altLang="ko-KR" dirty="0" smtClean="0"/>
              <a:t>]</a:t>
            </a:r>
            <a:r>
              <a:rPr lang="ko-KR" altLang="en-US" dirty="0" smtClean="0"/>
              <a:t>에서 확인하지 않습니다</a:t>
            </a:r>
            <a:r>
              <a:rPr lang="en-US" altLang="ko-KR" dirty="0" smtClean="0"/>
              <a:t>. </a:t>
            </a:r>
            <a:br>
              <a:rPr lang="en-US" altLang="ko-KR" dirty="0" smtClean="0"/>
            </a:br>
            <a:r>
              <a:rPr lang="ko-KR" altLang="en-US" dirty="0" err="1" smtClean="0"/>
              <a:t>화상강의를</a:t>
            </a:r>
            <a:r>
              <a:rPr lang="ko-KR" altLang="en-US" dirty="0" smtClean="0"/>
              <a:t> 진행하시면서 직접 호명을 하셔서 출석을 하시거나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전자출석부를 이용하시거나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화상강의 </a:t>
            </a:r>
            <a:r>
              <a:rPr lang="ko-KR" altLang="en-US" dirty="0" err="1" smtClean="0"/>
              <a:t>참여내역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세션보고서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데이터를 근거로 출석부에 반영하시거나 서로 다른 방법으로 </a:t>
            </a:r>
            <a:r>
              <a:rPr lang="ko-KR" altLang="en-US" dirty="0" err="1" smtClean="0"/>
              <a:t>출석관리를</a:t>
            </a:r>
            <a:r>
              <a:rPr lang="ko-KR" altLang="en-US" dirty="0" smtClean="0"/>
              <a:t> 하시기 때문에 </a:t>
            </a:r>
            <a:r>
              <a:rPr lang="ko-KR" altLang="en-US" dirty="0" err="1" smtClean="0"/>
              <a:t>화상강의에</a:t>
            </a:r>
            <a:r>
              <a:rPr lang="ko-KR" altLang="en-US" dirty="0" smtClean="0"/>
              <a:t> 대한 출석 여부는 교수님을 통해 확인하시기 바랍니다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b="1" dirty="0" smtClean="0"/>
              <a:t>2. </a:t>
            </a:r>
            <a:r>
              <a:rPr lang="ko-KR" altLang="en-US" b="1" dirty="0" smtClean="0"/>
              <a:t>녹화 동영상 강의를 학습했는데 출결 인정이 정상적으로 표기되지 않는 현상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en-US" altLang="ko-KR" i="1" dirty="0" smtClean="0"/>
              <a:t>2-1) </a:t>
            </a:r>
            <a:r>
              <a:rPr lang="ko-KR" altLang="en-US" i="1" dirty="0" smtClean="0"/>
              <a:t>교수님께서 온라인 출석 영상으로 생성하지 않은 동영상 강의일 경우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err="1" smtClean="0"/>
              <a:t>블랙보드의</a:t>
            </a:r>
            <a:r>
              <a:rPr lang="ko-KR" altLang="en-US" dirty="0" smtClean="0"/>
              <a:t> 온라인 출석이 반영되기 위해서는 </a:t>
            </a:r>
            <a:r>
              <a:rPr lang="ko-KR" altLang="en-US" dirty="0" err="1" smtClean="0"/>
              <a:t>커먼즈</a:t>
            </a:r>
            <a:r>
              <a:rPr lang="ko-KR" altLang="en-US" dirty="0" smtClean="0"/>
              <a:t> 서버를 활용하여 동영상을 연결해주어야 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간혹 동영상 원본 자체를 업로드하시거나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링크를 통해 생성한 동영상은 출석 표기가 되지 않습니다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이러한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교수님께서 </a:t>
            </a:r>
            <a:r>
              <a:rPr lang="ko-KR" altLang="en-US" dirty="0" err="1" smtClean="0"/>
              <a:t>다시한번</a:t>
            </a:r>
            <a:r>
              <a:rPr lang="ko-KR" altLang="en-US" dirty="0" smtClean="0"/>
              <a:t> 동영상을 생성해주셔야 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b="1" dirty="0" smtClean="0">
                <a:effectLst/>
              </a:rPr>
              <a:t>!</a:t>
            </a:r>
            <a:r>
              <a:rPr lang="ko-KR" altLang="en-US" b="1" dirty="0" smtClean="0">
                <a:effectLst/>
              </a:rPr>
              <a:t>중요</a:t>
            </a:r>
            <a:r>
              <a:rPr lang="en-US" altLang="ko-KR" b="1" dirty="0" smtClean="0">
                <a:effectLst/>
              </a:rPr>
              <a:t>! </a:t>
            </a:r>
            <a:r>
              <a:rPr lang="ko-KR" altLang="en-US" b="1" dirty="0" smtClean="0">
                <a:effectLst/>
              </a:rPr>
              <a:t>온라인 출석 영상 구분 방법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>① 동영상 콘텐츠 이름 앞에 </a:t>
            </a:r>
            <a:r>
              <a:rPr lang="en-US" altLang="ko-KR" dirty="0" smtClean="0"/>
              <a:t>[XIN]</a:t>
            </a:r>
            <a:r>
              <a:rPr lang="ko-KR" altLang="en-US" dirty="0" smtClean="0"/>
              <a:t>표기가 붙습니다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② </a:t>
            </a:r>
            <a:r>
              <a:rPr lang="ko-KR" altLang="en-US" dirty="0" smtClean="0"/>
              <a:t>온라인 출석 인정 기간이 표기됩니다</a:t>
            </a:r>
            <a:r>
              <a:rPr lang="en-US" altLang="ko-KR" dirty="0" smtClean="0"/>
              <a:t>. ex) 2020-03-20 00:00:00 ~ 2020-03-25 23:59:59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i="1" dirty="0" smtClean="0"/>
              <a:t>2-2) </a:t>
            </a:r>
            <a:r>
              <a:rPr lang="ko-KR" altLang="en-US" i="1" dirty="0" smtClean="0"/>
              <a:t>출석 기간 이내에 수강하지 않았을 경우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>온라인 출석이 반영되는 동영상에는 출석 인정 기간이 함께 표기됩니다</a:t>
            </a:r>
            <a:r>
              <a:rPr lang="en-US" altLang="ko-KR" dirty="0" smtClean="0"/>
              <a:t>. ex) 2020-09-20 00:00:00 ~ 2020-09-25 23:59:59</a:t>
            </a:r>
            <a:br>
              <a:rPr lang="en-US" altLang="ko-KR" dirty="0" smtClean="0"/>
            </a:br>
            <a:r>
              <a:rPr lang="ko-KR" altLang="en-US" dirty="0" smtClean="0"/>
              <a:t>해당 기간 이전 또는 이후에 학습할 경우 학습을 완료하여도 출석 인정이 되지 않으니 유의하시기 바랍니다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i="1" dirty="0" smtClean="0"/>
              <a:t>2-3) [</a:t>
            </a:r>
            <a:r>
              <a:rPr lang="ko-KR" altLang="en-US" i="1" dirty="0" smtClean="0"/>
              <a:t>도서 및 도구 </a:t>
            </a:r>
            <a:r>
              <a:rPr lang="en-US" altLang="ko-KR" i="1" dirty="0" smtClean="0"/>
              <a:t>- </a:t>
            </a:r>
            <a:r>
              <a:rPr lang="ko-KR" altLang="en-US" i="1" dirty="0" smtClean="0"/>
              <a:t>온라인 출석 조회</a:t>
            </a:r>
            <a:r>
              <a:rPr lang="en-US" altLang="ko-KR" i="1" dirty="0" smtClean="0"/>
              <a:t>]</a:t>
            </a:r>
            <a:r>
              <a:rPr lang="ko-KR" altLang="en-US" i="1" dirty="0" smtClean="0"/>
              <a:t>에서는 </a:t>
            </a:r>
            <a:r>
              <a:rPr lang="en-US" altLang="ko-KR" i="1" dirty="0" smtClean="0"/>
              <a:t>P </a:t>
            </a:r>
            <a:r>
              <a:rPr lang="ko-KR" altLang="en-US" i="1" dirty="0" smtClean="0"/>
              <a:t>처리되었지만</a:t>
            </a:r>
            <a:r>
              <a:rPr lang="en-US" altLang="ko-KR" i="1" dirty="0" smtClean="0"/>
              <a:t>, [</a:t>
            </a:r>
            <a:r>
              <a:rPr lang="ko-KR" altLang="en-US" i="1" dirty="0" smtClean="0"/>
              <a:t>출석</a:t>
            </a:r>
            <a:r>
              <a:rPr lang="en-US" altLang="ko-KR" i="1" dirty="0" smtClean="0"/>
              <a:t>] </a:t>
            </a:r>
            <a:r>
              <a:rPr lang="ko-KR" altLang="en-US" i="1" dirty="0" smtClean="0"/>
              <a:t>화면에서는 결석이라고 표시되거나 내용이 없을 경우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err="1" smtClean="0"/>
              <a:t>블랙보드의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[</a:t>
            </a:r>
            <a:r>
              <a:rPr lang="ko-KR" altLang="en-US" dirty="0" smtClean="0"/>
              <a:t>출석</a:t>
            </a:r>
            <a:r>
              <a:rPr lang="en-US" altLang="ko-KR" dirty="0" smtClean="0"/>
              <a:t>]</a:t>
            </a:r>
            <a:r>
              <a:rPr lang="ko-KR" altLang="en-US" dirty="0" smtClean="0"/>
              <a:t>메뉴는 교수님께서 입력하시기 전까지 기록이 존재하지 않습니다</a:t>
            </a:r>
            <a:r>
              <a:rPr lang="en-US" altLang="ko-KR" dirty="0" smtClean="0"/>
              <a:t>. [</a:t>
            </a:r>
            <a:r>
              <a:rPr lang="ko-KR" altLang="en-US" dirty="0" smtClean="0"/>
              <a:t>도서 및 도구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온라인 출석 조회</a:t>
            </a:r>
            <a:r>
              <a:rPr lang="en-US" altLang="ko-KR" dirty="0" smtClean="0"/>
              <a:t>]</a:t>
            </a:r>
            <a:r>
              <a:rPr lang="ko-KR" altLang="en-US" dirty="0" smtClean="0"/>
              <a:t>와도 연동되지 않습니다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많은 교수님들께서 성적시스템과 자동 연동이 되지 않아 </a:t>
            </a:r>
            <a:r>
              <a:rPr lang="ko-KR" altLang="en-US" dirty="0" err="1" smtClean="0"/>
              <a:t>블랙보드의</a:t>
            </a:r>
            <a:r>
              <a:rPr lang="ko-KR" altLang="en-US" dirty="0" smtClean="0"/>
              <a:t> </a:t>
            </a:r>
            <a:r>
              <a:rPr lang="en-US" altLang="ko-KR" dirty="0" smtClean="0"/>
              <a:t>[</a:t>
            </a:r>
            <a:r>
              <a:rPr lang="ko-KR" altLang="en-US" dirty="0" smtClean="0"/>
              <a:t>출석</a:t>
            </a:r>
            <a:r>
              <a:rPr lang="en-US" altLang="ko-KR" dirty="0" smtClean="0"/>
              <a:t>]</a:t>
            </a:r>
            <a:r>
              <a:rPr lang="ko-KR" altLang="en-US" dirty="0" smtClean="0"/>
              <a:t>기능은 활용하지 않으시기때문에 걱정하지 않아도 됩니다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온라인 동영상을 수강한 이후에는 </a:t>
            </a:r>
            <a:r>
              <a:rPr lang="en-US" altLang="ko-KR" dirty="0" smtClean="0"/>
              <a:t>[</a:t>
            </a:r>
            <a:r>
              <a:rPr lang="ko-KR" altLang="en-US" dirty="0" smtClean="0"/>
              <a:t>도서 및 도구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온라인 출석 조회</a:t>
            </a:r>
            <a:r>
              <a:rPr lang="en-US" altLang="ko-KR" dirty="0" smtClean="0"/>
              <a:t>]</a:t>
            </a:r>
            <a:r>
              <a:rPr lang="ko-KR" altLang="en-US" dirty="0" smtClean="0"/>
              <a:t>에서 기록 내용을 확인하시면 됩니다</a:t>
            </a:r>
            <a:r>
              <a:rPr lang="en-US" altLang="ko-KR" dirty="0" smtClean="0"/>
              <a:t>. 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2-4) </a:t>
            </a:r>
            <a:r>
              <a:rPr lang="ko-KR" altLang="en-US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출결 기간에 </a:t>
            </a:r>
            <a:r>
              <a:rPr lang="en-US" altLang="ko-KR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XIN </a:t>
            </a:r>
            <a:r>
              <a:rPr lang="ko-KR" altLang="en-US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영상을 봤는데 출결 정보가 정확하게 반영되지 않을 경우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>무선 네트워크 또는 모바일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태블릿 앱을 통해서 </a:t>
            </a:r>
            <a:r>
              <a:rPr lang="ko-KR" altLang="en-US" dirty="0" err="1" smtClean="0"/>
              <a:t>학습영상을</a:t>
            </a:r>
            <a:r>
              <a:rPr lang="ko-KR" altLang="en-US" dirty="0" smtClean="0"/>
              <a:t> 시청할 시 데이터 전송이 원활하지 않으면</a:t>
            </a:r>
            <a:br>
              <a:rPr lang="ko-KR" altLang="en-US" dirty="0" smtClean="0"/>
            </a:br>
            <a:r>
              <a:rPr lang="ko-KR" altLang="en-US" dirty="0" smtClean="0"/>
              <a:t>실제 학습시간보다 영상재생시간을 정확하게 반영하지 않을 수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영상 </a:t>
            </a:r>
            <a:r>
              <a:rPr lang="ko-KR" altLang="en-US" dirty="0" err="1" smtClean="0"/>
              <a:t>시청시</a:t>
            </a:r>
            <a:r>
              <a:rPr lang="ko-KR" altLang="en-US" dirty="0" smtClean="0"/>
              <a:t> 유선 네트워크를 사용해주시기 </a:t>
            </a:r>
            <a:r>
              <a:rPr lang="ko-KR" altLang="en-US" dirty="0" err="1" smtClean="0"/>
              <a:t>권장드립니다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또한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학습시청</a:t>
            </a:r>
            <a:r>
              <a:rPr lang="ko-KR" altLang="en-US" dirty="0" smtClean="0"/>
              <a:t> 시 </a:t>
            </a:r>
            <a:r>
              <a:rPr lang="en-US" altLang="ko-KR" dirty="0" smtClean="0"/>
              <a:t>"</a:t>
            </a:r>
            <a:r>
              <a:rPr lang="ko-KR" altLang="en-US" dirty="0" err="1" smtClean="0"/>
              <a:t>학습종료</a:t>
            </a:r>
            <a:r>
              <a:rPr lang="en-US" altLang="ko-KR" dirty="0" smtClean="0"/>
              <a:t>" </a:t>
            </a:r>
            <a:r>
              <a:rPr lang="ko-KR" altLang="en-US" dirty="0" smtClean="0"/>
              <a:t>버튼을 클릭하여 영상 시청 여부를 저장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전송</a:t>
            </a:r>
            <a:r>
              <a:rPr lang="en-US" altLang="ko-KR" dirty="0" smtClean="0"/>
              <a:t>)</a:t>
            </a:r>
            <a:r>
              <a:rPr lang="ko-KR" altLang="en-US" dirty="0" smtClean="0"/>
              <a:t>하여 주시고 영상 시청 후 반영 시간이 소요될 수 있기때문에 약 </a:t>
            </a:r>
            <a:r>
              <a:rPr lang="en-US" altLang="ko-KR" dirty="0" smtClean="0"/>
              <a:t>10</a:t>
            </a:r>
            <a:r>
              <a:rPr lang="ko-KR" altLang="en-US" dirty="0" smtClean="0"/>
              <a:t>분 후 확인 또는 </a:t>
            </a:r>
            <a:r>
              <a:rPr lang="ko-KR" altLang="en-US" dirty="0" err="1" smtClean="0"/>
              <a:t>새로고침</a:t>
            </a:r>
            <a:r>
              <a:rPr lang="en-US" altLang="ko-KR" dirty="0" smtClean="0"/>
              <a:t>(F5)</a:t>
            </a:r>
            <a:r>
              <a:rPr lang="ko-KR" altLang="en-US" dirty="0" smtClean="0"/>
              <a:t>를 실행하여 주시기 바랍니다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>
                <a:hlinkClick r:id="rId3"/>
              </a:rPr>
              <a:t>모든 지침을 준수하여 학습하였음에도 불구하고 출석 오류가 발생할 경우</a:t>
            </a:r>
            <a:r>
              <a:rPr lang="en-US" altLang="ko-KR" dirty="0" smtClean="0">
                <a:hlinkClick r:id="rId3"/>
              </a:rPr>
              <a:t>,</a:t>
            </a:r>
            <a:br>
              <a:rPr lang="en-US" altLang="ko-KR" dirty="0" smtClean="0">
                <a:hlinkClick r:id="rId3"/>
              </a:rPr>
            </a:br>
            <a:r>
              <a:rPr lang="en-US" altLang="ko-KR" dirty="0" smtClean="0">
                <a:hlinkClick r:id="rId3"/>
              </a:rPr>
              <a:t>[</a:t>
            </a:r>
            <a:r>
              <a:rPr lang="ko-KR" altLang="en-US" dirty="0" smtClean="0">
                <a:hlinkClick r:id="rId3"/>
              </a:rPr>
              <a:t>온라인 </a:t>
            </a:r>
            <a:r>
              <a:rPr lang="ko-KR" altLang="en-US" dirty="0" err="1" smtClean="0">
                <a:hlinkClick r:id="rId3"/>
              </a:rPr>
              <a:t>녹화강의</a:t>
            </a:r>
            <a:r>
              <a:rPr lang="ko-KR" altLang="en-US" dirty="0" smtClean="0">
                <a:hlinkClick r:id="rId3"/>
              </a:rPr>
              <a:t> 출석인정요청서 및 증빙자료</a:t>
            </a:r>
            <a:r>
              <a:rPr lang="en-US" altLang="ko-KR" dirty="0" smtClean="0">
                <a:hlinkClick r:id="rId3"/>
              </a:rPr>
              <a:t>] </a:t>
            </a:r>
            <a:r>
              <a:rPr lang="ko-KR" altLang="en-US" dirty="0" smtClean="0">
                <a:hlinkClick r:id="rId3"/>
              </a:rPr>
              <a:t>를 작성하여 교수님에게 제출하여 주시기 바랍니다</a:t>
            </a:r>
            <a:r>
              <a:rPr lang="en-US" altLang="ko-KR" dirty="0" smtClean="0">
                <a:hlinkClick r:id="rId3"/>
              </a:rPr>
              <a:t>. </a:t>
            </a: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/>
            </a:r>
            <a:br>
              <a:rPr lang="ko-KR" altLang="en-US" dirty="0" smtClean="0"/>
            </a:br>
            <a:r>
              <a:rPr lang="ko-KR" altLang="en-US" dirty="0" smtClean="0"/>
              <a:t>증빙자료</a:t>
            </a:r>
            <a:r>
              <a:rPr lang="en-US" altLang="ko-KR" dirty="0" smtClean="0"/>
              <a:t>: </a:t>
            </a:r>
            <a:r>
              <a:rPr lang="ko-KR" altLang="en-US" dirty="0" smtClean="0"/>
              <a:t>학습을 완료한 </a:t>
            </a:r>
            <a:r>
              <a:rPr lang="ko-KR" altLang="en-US" dirty="0" err="1" smtClean="0"/>
              <a:t>사실증빙</a:t>
            </a:r>
            <a:r>
              <a:rPr lang="en-US" altLang="ko-KR" dirty="0" smtClean="0"/>
              <a:t>(</a:t>
            </a:r>
            <a:r>
              <a:rPr lang="ko-KR" altLang="en-US" dirty="0" smtClean="0"/>
              <a:t>크롬 </a:t>
            </a:r>
            <a:r>
              <a:rPr lang="ko-KR" altLang="en-US" dirty="0" err="1" smtClean="0"/>
              <a:t>방문기록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학습자료 </a:t>
            </a:r>
            <a:r>
              <a:rPr lang="ko-KR" altLang="en-US" dirty="0" err="1" smtClean="0"/>
              <a:t>필기자료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학습영상</a:t>
            </a:r>
            <a:r>
              <a:rPr lang="ko-KR" altLang="en-US" dirty="0" smtClean="0"/>
              <a:t> 재생 완료 화면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과제제출기록 등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출석인정기간 이내 </a:t>
            </a:r>
            <a:r>
              <a:rPr lang="en-US" altLang="ko-KR" dirty="0" smtClean="0"/>
              <a:t>[</a:t>
            </a:r>
            <a:r>
              <a:rPr lang="ko-KR" altLang="en-US" dirty="0" smtClean="0"/>
              <a:t>출석인정요청서</a:t>
            </a:r>
            <a:r>
              <a:rPr lang="en-US" altLang="ko-KR" dirty="0" smtClean="0"/>
              <a:t>]</a:t>
            </a:r>
            <a:r>
              <a:rPr lang="ko-KR" altLang="en-US" dirty="0" smtClean="0"/>
              <a:t>를 제출한 경우에만 </a:t>
            </a:r>
            <a:r>
              <a:rPr lang="ko-KR" altLang="en-US" dirty="0" err="1" smtClean="0"/>
              <a:t>출석인정이</a:t>
            </a:r>
            <a:r>
              <a:rPr lang="ko-KR" altLang="en-US" dirty="0" smtClean="0"/>
              <a:t> 가능하오니 반드시 영상 </a:t>
            </a:r>
            <a:r>
              <a:rPr lang="ko-KR" altLang="en-US" dirty="0" err="1" smtClean="0"/>
              <a:t>시청이후</a:t>
            </a:r>
            <a:r>
              <a:rPr lang="ko-KR" altLang="en-US" dirty="0" smtClean="0"/>
              <a:t> 필수적으로 </a:t>
            </a:r>
            <a:r>
              <a:rPr lang="ko-KR" altLang="en-US" dirty="0" err="1" smtClean="0"/>
              <a:t>출결내역을</a:t>
            </a:r>
            <a:r>
              <a:rPr lang="ko-KR" altLang="en-US" dirty="0" smtClean="0"/>
              <a:t> 확인하시기 바랍니다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u="sng" dirty="0" smtClean="0"/>
              <a:t>※ </a:t>
            </a:r>
            <a:r>
              <a:rPr lang="ko-KR" altLang="en-US" u="sng" dirty="0" smtClean="0"/>
              <a:t>출석인정기간 이후 </a:t>
            </a:r>
            <a:r>
              <a:rPr lang="ko-KR" altLang="en-US" u="sng" dirty="0" err="1" smtClean="0"/>
              <a:t>정정요청</a:t>
            </a:r>
            <a:r>
              <a:rPr lang="ko-KR" altLang="en-US" u="sng" dirty="0" smtClean="0"/>
              <a:t> 불가함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2757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08711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68853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7907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학기 원격 수업을 대비하여 온라인 강의 가이드를 </a:t>
            </a:r>
            <a:r>
              <a:rPr lang="ko-KR" altLang="en-US" dirty="0" err="1" smtClean="0"/>
              <a:t>리뉴얼했습니다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제한적인 교육 시간으로 인하여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원격 수업 운영을 위한 </a:t>
            </a:r>
            <a:r>
              <a:rPr lang="en-US" altLang="ko-KR" dirty="0" smtClean="0"/>
              <a:t>blackboard</a:t>
            </a:r>
            <a:r>
              <a:rPr lang="en-US" altLang="ko-KR" baseline="0" dirty="0" smtClean="0"/>
              <a:t> </a:t>
            </a:r>
            <a:r>
              <a:rPr lang="en-US" altLang="ko-KR" baseline="0" dirty="0" err="1" smtClean="0"/>
              <a:t>lms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사용방법과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실시간 원격 강의 솔루션인 </a:t>
            </a:r>
            <a:r>
              <a:rPr lang="en-US" altLang="ko-KR" dirty="0" smtClean="0"/>
              <a:t>blackboard collaborate, </a:t>
            </a:r>
            <a:r>
              <a:rPr lang="ko-KR" altLang="en-US" dirty="0" smtClean="0"/>
              <a:t>온라인 녹화 강의</a:t>
            </a:r>
            <a:r>
              <a:rPr lang="ko-KR" altLang="en-US" baseline="0" dirty="0" smtClean="0"/>
              <a:t> 운영을 위한 파워포인트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에버렉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등의 안내는 </a:t>
            </a:r>
            <a:endParaRPr lang="en-US" altLang="ko-KR" baseline="0" dirty="0" smtClean="0"/>
          </a:p>
          <a:p>
            <a:r>
              <a:rPr lang="ko-KR" altLang="en-US" baseline="0" dirty="0" smtClean="0"/>
              <a:t>온라인 강의 가이드 홈페이지를 참고해 주시면 감사드리겠습니다</a:t>
            </a:r>
            <a:r>
              <a:rPr lang="en-US" altLang="ko-KR" baseline="0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온라인 강의 가이드 홈페이지에 가이드 </a:t>
            </a:r>
            <a:r>
              <a:rPr lang="en-US" altLang="ko-KR" dirty="0" smtClean="0"/>
              <a:t>PDF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파일 뿐 아니라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교수님들을 위한 동영상 또한 준비되어 있습니다</a:t>
            </a:r>
            <a:r>
              <a:rPr lang="en-US" altLang="ko-KR" baseline="0" dirty="0" smtClean="0"/>
              <a:t>.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5660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ko-KR" altLang="en-US" dirty="0" smtClean="0"/>
              <a:t>학기 원격 수업을 대비하여 온라인 강의 가이드를 </a:t>
            </a:r>
            <a:r>
              <a:rPr lang="ko-KR" altLang="en-US" dirty="0" err="1" smtClean="0"/>
              <a:t>리뉴얼했습니다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제한적인 교육 시간으로 인하여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원격 수업 운영을 위한 </a:t>
            </a:r>
            <a:r>
              <a:rPr lang="en-US" altLang="ko-KR" dirty="0" smtClean="0"/>
              <a:t>blackboard</a:t>
            </a:r>
            <a:r>
              <a:rPr lang="en-US" altLang="ko-KR" baseline="0" dirty="0" smtClean="0"/>
              <a:t> </a:t>
            </a:r>
            <a:r>
              <a:rPr lang="en-US" altLang="ko-KR" baseline="0" dirty="0" err="1" smtClean="0"/>
              <a:t>lms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사용방법과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실시간 원격 강의 솔루션인 </a:t>
            </a:r>
            <a:r>
              <a:rPr lang="en-US" altLang="ko-KR" dirty="0" smtClean="0"/>
              <a:t>blackboard collaborate, </a:t>
            </a:r>
            <a:r>
              <a:rPr lang="ko-KR" altLang="en-US" dirty="0" smtClean="0"/>
              <a:t>온라인 녹화 강의</a:t>
            </a:r>
            <a:r>
              <a:rPr lang="ko-KR" altLang="en-US" baseline="0" dirty="0" smtClean="0"/>
              <a:t> 운영을 위한 파워포인트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에버렉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등의 안내는 </a:t>
            </a:r>
            <a:endParaRPr lang="en-US" altLang="ko-KR" baseline="0" dirty="0" smtClean="0"/>
          </a:p>
          <a:p>
            <a:r>
              <a:rPr lang="ko-KR" altLang="en-US" baseline="0" dirty="0" smtClean="0"/>
              <a:t>온라인 강의 가이드 홈페이지를 참고해 주시면 감사드리겠습니다</a:t>
            </a:r>
            <a:r>
              <a:rPr lang="en-US" altLang="ko-KR" baseline="0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온라인 강의 가이드 홈페이지에 가이드 </a:t>
            </a:r>
            <a:r>
              <a:rPr lang="en-US" altLang="ko-KR" dirty="0" smtClean="0"/>
              <a:t>PDF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파일 뿐 아니라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교수님들을 위한 동영상 또한 준비되어 있습니다</a:t>
            </a:r>
            <a:r>
              <a:rPr lang="en-US" altLang="ko-KR" baseline="0" dirty="0" smtClean="0"/>
              <a:t>.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91272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86031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한양대학교에서는 코로나</a:t>
            </a:r>
            <a:r>
              <a:rPr lang="en-US" altLang="ko-KR" dirty="0" smtClean="0"/>
              <a:t>19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팬데믹</a:t>
            </a:r>
            <a:r>
              <a:rPr lang="ko-KR" altLang="en-US" baseline="0" dirty="0" smtClean="0"/>
              <a:t> 장기화에 선제적으로 대응하기 위해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학기부터 </a:t>
            </a:r>
            <a:r>
              <a:rPr lang="ko-KR" altLang="en-US" baseline="0" dirty="0" err="1" smtClean="0"/>
              <a:t>대면수업과</a:t>
            </a:r>
            <a:r>
              <a:rPr lang="ko-KR" altLang="en-US" baseline="0" dirty="0" smtClean="0"/>
              <a:t> 비대면 수업이 동시에 가능한 </a:t>
            </a:r>
            <a:r>
              <a:rPr lang="ko-KR" altLang="en-US" baseline="0" dirty="0" err="1" smtClean="0"/>
              <a:t>첨단강의실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HY-LIVE+ </a:t>
            </a:r>
            <a:r>
              <a:rPr lang="ko-KR" altLang="en-US" baseline="0" dirty="0" smtClean="0"/>
              <a:t>구축 사업을 진행하고 있습니다</a:t>
            </a:r>
            <a:r>
              <a:rPr lang="en-US" altLang="ko-KR" baseline="0" dirty="0" smtClean="0"/>
              <a:t>.</a:t>
            </a:r>
          </a:p>
          <a:p>
            <a:r>
              <a:rPr lang="ko-KR" altLang="en-US" baseline="0" dirty="0" smtClean="0"/>
              <a:t>교내 총 </a:t>
            </a:r>
            <a:r>
              <a:rPr lang="en-US" altLang="ko-KR" baseline="0" dirty="0" smtClean="0"/>
              <a:t>17</a:t>
            </a:r>
            <a:r>
              <a:rPr lang="ko-KR" altLang="en-US" baseline="0" dirty="0" smtClean="0"/>
              <a:t>개 강의실이며 </a:t>
            </a:r>
            <a:r>
              <a:rPr lang="en-US" altLang="ko-KR" baseline="0" dirty="0" smtClean="0"/>
              <a:t>8</a:t>
            </a:r>
            <a:r>
              <a:rPr lang="ko-KR" altLang="en-US" baseline="0" dirty="0" smtClean="0"/>
              <a:t>월 중 구축이 완료될 예정입니다</a:t>
            </a:r>
            <a:r>
              <a:rPr lang="en-US" altLang="ko-KR" baseline="0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구축 내용으로는</a:t>
            </a:r>
            <a:r>
              <a:rPr lang="ko-KR" altLang="en-US" baseline="0" dirty="0" smtClean="0"/>
              <a:t> 강의녹화시스템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강사자동추적카메라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교강사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교안확인용</a:t>
            </a:r>
            <a:r>
              <a:rPr lang="ko-KR" altLang="en-US" baseline="0" dirty="0" smtClean="0"/>
              <a:t> 디스플레이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교강사</a:t>
            </a:r>
            <a:r>
              <a:rPr lang="ko-KR" altLang="en-US" baseline="0" dirty="0" smtClean="0"/>
              <a:t> 학생화면확인용 디스플레이 등입니다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35313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  <a:p>
            <a:r>
              <a:rPr lang="en-US" altLang="ko-KR" baseline="0" dirty="0" smtClean="0"/>
              <a:t>HY-LIVE+ </a:t>
            </a:r>
            <a:r>
              <a:rPr lang="ko-KR" altLang="en-US" baseline="0" dirty="0" smtClean="0"/>
              <a:t>수업은 수강 인원이 </a:t>
            </a:r>
            <a:r>
              <a:rPr lang="en-US" altLang="ko-KR" baseline="0" dirty="0" smtClean="0"/>
              <a:t>20</a:t>
            </a:r>
            <a:r>
              <a:rPr lang="ko-KR" altLang="en-US" baseline="0" dirty="0" smtClean="0"/>
              <a:t>명을 초과하는 교과목을 대상으로 </a:t>
            </a:r>
            <a:r>
              <a:rPr lang="ko-KR" altLang="en-US" baseline="0" dirty="0" err="1" smtClean="0"/>
              <a:t>대면수업과</a:t>
            </a:r>
            <a:r>
              <a:rPr lang="ko-KR" altLang="en-US" baseline="0" dirty="0" smtClean="0"/>
              <a:t> 비대면 수업을 동시에 진행하기 위해 구축되었으며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예를 들어 </a:t>
            </a:r>
            <a:r>
              <a:rPr lang="ko-KR" altLang="en-US" baseline="0" dirty="0" err="1" smtClean="0"/>
              <a:t>수강인원이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40</a:t>
            </a:r>
            <a:r>
              <a:rPr lang="ko-KR" altLang="en-US" baseline="0" dirty="0" smtClean="0"/>
              <a:t>명인 경우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학생 그룹을 나눠 격주로 대면과 비대면 수업을 번갈아 가며 참석하게 됩니다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8661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5256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400AD-0CF1-4E6E-B503-A0CE6B168E79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68889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39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7584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901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334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0774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859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589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002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6957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5343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8311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A37CB-CF21-4887-94A8-D76C89926919}" type="datetimeFigureOut">
              <a:rPr lang="ko-KR" altLang="en-US" smtClean="0"/>
              <a:t>2020-08-27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CF9F1-BC5B-4356-B4AE-528C37EE93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4883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anyang.ac.k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ite.hanyang.ac.kr/web/on-black/home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.pn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67604" y="2489055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학기 수업 운영 안내</a:t>
            </a:r>
            <a:endParaRPr lang="en-US" altLang="ko-KR" sz="40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364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학기 수업 운영 안내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60" y="1004069"/>
            <a:ext cx="11155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수업 형태별 개요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260417"/>
              </p:ext>
            </p:extLst>
          </p:nvPr>
        </p:nvGraphicFramePr>
        <p:xfrm>
          <a:off x="473826" y="1547960"/>
          <a:ext cx="11155680" cy="32490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6909">
                  <a:extLst>
                    <a:ext uri="{9D8B030D-6E8A-4147-A177-3AD203B41FA5}">
                      <a16:colId xmlns:a16="http://schemas.microsoft.com/office/drawing/2014/main" val="3032186333"/>
                    </a:ext>
                  </a:extLst>
                </a:gridCol>
                <a:gridCol w="1903614">
                  <a:extLst>
                    <a:ext uri="{9D8B030D-6E8A-4147-A177-3AD203B41FA5}">
                      <a16:colId xmlns:a16="http://schemas.microsoft.com/office/drawing/2014/main" val="4102935355"/>
                    </a:ext>
                  </a:extLst>
                </a:gridCol>
                <a:gridCol w="8005157">
                  <a:extLst>
                    <a:ext uri="{9D8B030D-6E8A-4147-A177-3AD203B41FA5}">
                      <a16:colId xmlns:a16="http://schemas.microsoft.com/office/drawing/2014/main" val="3771581743"/>
                    </a:ext>
                  </a:extLst>
                </a:gridCol>
              </a:tblGrid>
              <a:tr h="7837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구 분</a:t>
                      </a:r>
                    </a:p>
                  </a:txBody>
                  <a:tcPr marL="64770" marR="64770" marT="17780" marB="177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유형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내용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629651"/>
                  </a:ext>
                </a:extLst>
              </a:tr>
              <a:tr h="166432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수업 형태 구분</a:t>
                      </a:r>
                      <a:endParaRPr lang="ko-KR" altLang="en-US" sz="1500" b="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2540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원격수업</a:t>
                      </a:r>
                      <a:endParaRPr lang="ko-KR" altLang="en-US" sz="1500" kern="1200" dirty="0" smtClean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1.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블랙보드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(Blackboard) 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이용을 원칙으로 하되 줌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(Zoom),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행아웃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(Hangouts) 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등도 보조적 이용 가능</a:t>
                      </a:r>
                      <a:endParaRPr lang="en-US" altLang="ko-KR" sz="1500" kern="1200" dirty="0" smtClean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2.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녹화 길이 규정 등 세부사항은 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2020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학년도 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학기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원격수업과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동일</a:t>
                      </a:r>
                    </a:p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3.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매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회차마다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실시간화상강의 또는 온라인녹화강의 중 선택하여 실시 가능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과제중심강의 전면 금지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1500" kern="1200" dirty="0" smtClean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4.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2020</a:t>
                      </a:r>
                      <a:r>
                        <a:rPr lang="ko-KR" altLang="en-US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학년도 </a:t>
                      </a:r>
                      <a:r>
                        <a:rPr lang="en-US" altLang="ko-KR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r>
                        <a:rPr lang="ko-KR" altLang="en-US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학기 중간</a:t>
                      </a:r>
                      <a:r>
                        <a:rPr lang="en-US" altLang="ko-KR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·</a:t>
                      </a:r>
                      <a:r>
                        <a:rPr lang="ko-KR" altLang="en-US" sz="1500" kern="1200" dirty="0" err="1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기말시험은</a:t>
                      </a:r>
                      <a:r>
                        <a:rPr lang="ko-KR" altLang="en-US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500" kern="1200" dirty="0" err="1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대면시험을</a:t>
                      </a:r>
                      <a:r>
                        <a:rPr lang="ko-KR" altLang="en-US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원칙으로 함</a:t>
                      </a:r>
                      <a:endParaRPr lang="en-US" altLang="ko-KR" sz="1500" kern="1200" dirty="0" smtClean="0">
                        <a:solidFill>
                          <a:srgbClr val="C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  ※ </a:t>
                      </a:r>
                      <a:r>
                        <a:rPr lang="ko-KR" altLang="en-US" sz="120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코로나</a:t>
                      </a:r>
                      <a:r>
                        <a:rPr lang="en-US" altLang="ko-KR" sz="1200" kern="120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19</a:t>
                      </a:r>
                      <a:r>
                        <a:rPr lang="en-US" altLang="ko-KR" sz="1200" kern="12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200" kern="1200" baseline="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감염병</a:t>
                      </a:r>
                      <a:r>
                        <a:rPr lang="ko-KR" altLang="en-US" sz="1200" kern="12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상황과 관련해 정부 </a:t>
                      </a:r>
                      <a:r>
                        <a:rPr lang="ko-KR" altLang="en-US" sz="1200" kern="1200" baseline="0" dirty="0" err="1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방역체계</a:t>
                      </a:r>
                      <a:r>
                        <a:rPr lang="ko-KR" altLang="en-US" sz="1200" kern="1200" baseline="0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강화 등 부득이한 경우 원격시험으로 전환될 수 있음</a:t>
                      </a:r>
                      <a:endParaRPr lang="ko-KR" altLang="en-US" sz="1200" kern="1200" dirty="0" smtClean="0"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48593142"/>
                  </a:ext>
                </a:extLst>
              </a:tr>
              <a:tr h="7837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50000"/>
                        </a:lnSpc>
                      </a:pPr>
                      <a:r>
                        <a:rPr lang="ko-KR" altLang="en-US" sz="1500" b="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대면수업</a:t>
                      </a:r>
                      <a:endParaRPr lang="ko-KR" altLang="en-US" sz="1500" b="0" kern="1200" dirty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개인간 일정 거리 확보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발열체크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손소독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마스크착용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환기 등 관련 지침 준수</a:t>
                      </a:r>
                      <a:endParaRPr lang="en-US" altLang="ko-KR" sz="1500" kern="1200" dirty="0" smtClean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(2020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학년도 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학기 </a:t>
                      </a:r>
                      <a:r>
                        <a:rPr lang="ko-KR" altLang="en-US" sz="1500" kern="120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대면수업과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동일하게 운영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1500" kern="1200" dirty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825996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95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원격 수업 운영 안내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60" y="1004069"/>
            <a:ext cx="111556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원격수업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비대면 수업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운영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원격수업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플랫폼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: Blackboard LMS (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  <a:hlinkClick r:id="rId4"/>
              </a:rPr>
              <a:t>https://learn.hanyang.ac.kr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수업 형태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: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수업운영계획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수업특성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에 따라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1.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실시간 원격 강의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온라인 녹화 강의 운영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787050"/>
              </p:ext>
            </p:extLst>
          </p:nvPr>
        </p:nvGraphicFramePr>
        <p:xfrm>
          <a:off x="473826" y="2600197"/>
          <a:ext cx="11155680" cy="32318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6909">
                  <a:extLst>
                    <a:ext uri="{9D8B030D-6E8A-4147-A177-3AD203B41FA5}">
                      <a16:colId xmlns:a16="http://schemas.microsoft.com/office/drawing/2014/main" val="3032186333"/>
                    </a:ext>
                  </a:extLst>
                </a:gridCol>
                <a:gridCol w="1903614">
                  <a:extLst>
                    <a:ext uri="{9D8B030D-6E8A-4147-A177-3AD203B41FA5}">
                      <a16:colId xmlns:a16="http://schemas.microsoft.com/office/drawing/2014/main" val="4102935355"/>
                    </a:ext>
                  </a:extLst>
                </a:gridCol>
                <a:gridCol w="8005157">
                  <a:extLst>
                    <a:ext uri="{9D8B030D-6E8A-4147-A177-3AD203B41FA5}">
                      <a16:colId xmlns:a16="http://schemas.microsoft.com/office/drawing/2014/main" val="3771581743"/>
                    </a:ext>
                  </a:extLst>
                </a:gridCol>
              </a:tblGrid>
              <a:tr h="7837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구 분</a:t>
                      </a:r>
                    </a:p>
                  </a:txBody>
                  <a:tcPr marL="64770" marR="64770" marT="17780" marB="177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유형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내용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7629651"/>
                  </a:ext>
                </a:extLst>
              </a:tr>
              <a:tr h="166432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0" kern="0" spc="-100" dirty="0" smtClean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수업 형태 구분</a:t>
                      </a:r>
                      <a:endParaRPr lang="ko-KR" altLang="en-US" sz="1500" b="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2540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실시간 화상 강의</a:t>
                      </a: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실시간 화상 강의 솔루션을 활용한 수업 진행</a:t>
                      </a:r>
                      <a:r>
                        <a:rPr lang="en-US" altLang="ko-KR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(Blackboard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Collaborate, Zoom 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등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r>
                        <a:rPr lang="ko-KR" altLang="en-US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학점당 최소 </a:t>
                      </a:r>
                      <a:r>
                        <a:rPr lang="en-US" altLang="ko-KR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50</a:t>
                      </a:r>
                      <a:r>
                        <a:rPr lang="ko-KR" altLang="en-US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분 이상 </a:t>
                      </a:r>
                      <a:r>
                        <a:rPr lang="ko-KR" altLang="en-US" sz="150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실시간 화상수업으로 진행</a:t>
                      </a:r>
                      <a:endParaRPr lang="en-US" altLang="ko-KR" sz="1500" kern="1200" dirty="0" smtClean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US" altLang="ko-KR" sz="1500" kern="120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Blackboard</a:t>
                      </a:r>
                      <a:r>
                        <a:rPr lang="en-US" altLang="ko-KR" sz="1500" kern="1200" baseline="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Collaborate</a:t>
                      </a:r>
                      <a:r>
                        <a:rPr lang="ko-KR" altLang="en-US" sz="1500" kern="1200" baseline="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이외의 솔루션을 활용하여 수업을 진행할 경우 강의 영상 녹화 및 블랙보드 </a:t>
                      </a:r>
                      <a:r>
                        <a:rPr lang="ko-KR" altLang="en-US" sz="1500" kern="1200" baseline="0" dirty="0" err="1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코스콘텐츠</a:t>
                      </a:r>
                      <a:r>
                        <a:rPr lang="ko-KR" altLang="en-US" sz="1500" kern="1200" baseline="0" dirty="0" smtClean="0">
                          <a:solidFill>
                            <a:srgbClr val="C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내 업로드 필수</a:t>
                      </a:r>
                      <a:endParaRPr lang="en-US" altLang="ko-KR" sz="1200" kern="1200" dirty="0" smtClean="0">
                        <a:solidFill>
                          <a:srgbClr val="C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48593142"/>
                  </a:ext>
                </a:extLst>
              </a:tr>
              <a:tr h="7837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>
                        <a:lnSpc>
                          <a:spcPct val="150000"/>
                        </a:lnSpc>
                      </a:pPr>
                      <a:r>
                        <a:rPr lang="ko-KR" altLang="en-US" sz="1500" b="0" kern="120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온라인 녹화 강의</a:t>
                      </a:r>
                      <a:endParaRPr lang="ko-KR" altLang="en-US" sz="1500" b="0" kern="1200" dirty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/>
                </a:tc>
                <a:tc>
                  <a:txBody>
                    <a:bodyPr/>
                    <a:lstStyle/>
                    <a:p>
                      <a:pPr marL="342900" indent="-342900" algn="l" fontAlgn="base" latinLnBrk="1">
                        <a:lnSpc>
                          <a:spcPct val="150000"/>
                        </a:lnSpc>
                        <a:buAutoNum type="arabicPeriod"/>
                      </a:pP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학점당 최소 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25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분 이상 </a:t>
                      </a:r>
                      <a:r>
                        <a:rPr lang="ko-KR" altLang="en-US" sz="15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녹화강의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제공</a:t>
                      </a:r>
                      <a:endParaRPr lang="en-US" altLang="ko-KR" sz="1500" kern="1200" baseline="0" dirty="0" smtClean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342900" indent="-342900" algn="l" fontAlgn="base" latinLnBrk="1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온라인 강의 </a:t>
                      </a:r>
                      <a:r>
                        <a:rPr lang="ko-KR" altLang="en-US" sz="15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녹화시간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외 학습활동 구성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과제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토론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퀴즈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학습자료 등</a:t>
                      </a:r>
                      <a:r>
                        <a:rPr lang="en-US" altLang="ko-KR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1500" kern="1200" dirty="0">
                        <a:solidFill>
                          <a:schemeClr val="tx1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64770" marR="64770" marT="17780" marB="177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825996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516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67604" y="2489055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r>
              <a:rPr lang="ko-KR" altLang="en-US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학기 </a:t>
            </a:r>
            <a:r>
              <a:rPr lang="en-US" altLang="ko-KR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FAQ </a:t>
            </a:r>
            <a:r>
              <a:rPr lang="ko-KR" altLang="en-US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안내</a:t>
            </a:r>
            <a:endParaRPr lang="en-US" altLang="ko-KR" sz="40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847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통지 설정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59" y="1004069"/>
            <a:ext cx="11390812" cy="473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설정 변경 방법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229" y="2088496"/>
            <a:ext cx="6845857" cy="4026687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5679117" y="5075241"/>
            <a:ext cx="884970" cy="82168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380766" y="477689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7509301" y="2101229"/>
            <a:ext cx="39968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통지 설정 변경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① </a:t>
            </a: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B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lackboard Collaborate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로그인 → 이름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클릭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② 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시스템 설정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→ 글로벌 통지 설정 → 스트림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통지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이메일 통지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푸시 통지 설정 변경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이메일 통지는 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즉시</a:t>
            </a:r>
            <a:r>
              <a:rPr lang="en-US" altLang="ko-KR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or 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하루에 한번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이메일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받기 설정이 가능합니다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297014" y="3090557"/>
            <a:ext cx="1401157" cy="338443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90939" y="2792206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cxnSp>
        <p:nvCxnSpPr>
          <p:cNvPr id="17" name="직선 화살표 연결선 16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>
            <a:off x="2155372" y="3564547"/>
            <a:ext cx="2797628" cy="121901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202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836177"/>
              </p:ext>
            </p:extLst>
          </p:nvPr>
        </p:nvGraphicFramePr>
        <p:xfrm>
          <a:off x="473826" y="2573856"/>
          <a:ext cx="11155680" cy="32581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831">
                  <a:extLst>
                    <a:ext uri="{9D8B030D-6E8A-4147-A177-3AD203B41FA5}">
                      <a16:colId xmlns:a16="http://schemas.microsoft.com/office/drawing/2014/main" val="2894478745"/>
                    </a:ext>
                  </a:extLst>
                </a:gridCol>
                <a:gridCol w="8929849">
                  <a:extLst>
                    <a:ext uri="{9D8B030D-6E8A-4147-A177-3AD203B41FA5}">
                      <a16:colId xmlns:a16="http://schemas.microsoft.com/office/drawing/2014/main" val="2971149530"/>
                    </a:ext>
                  </a:extLst>
                </a:gridCol>
              </a:tblGrid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교강사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·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행정팀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주차 수업 청강 허용 교과목 선정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46428715"/>
                  </a:ext>
                </a:extLst>
              </a:tr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재학생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교강사에게</a:t>
                      </a:r>
                      <a:r>
                        <a:rPr lang="ko-KR" altLang="en-US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r>
                        <a:rPr lang="ko-KR" altLang="en-US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주차 수업 청강 신청 및 학번 제출</a:t>
                      </a:r>
                      <a:endParaRPr lang="ko-KR" altLang="en-US" sz="1600" dirty="0">
                        <a:solidFill>
                          <a:srgbClr val="C00000"/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47847678"/>
                  </a:ext>
                </a:extLst>
              </a:tr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교강사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Blackboard</a:t>
                      </a:r>
                      <a:r>
                        <a:rPr lang="en-US" altLang="ko-KR" sz="1600" baseline="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600" baseline="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코스 등록 명단에 청강생 신분으로 사용자 추가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826457588"/>
                  </a:ext>
                </a:extLst>
              </a:tr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재학생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r>
                        <a:rPr lang="ko-KR" altLang="en-US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학기 수강신청 최종 </a:t>
                      </a:r>
                      <a:r>
                        <a:rPr lang="ko-KR" altLang="en-US" sz="1600" dirty="0" err="1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정정기간</a:t>
                      </a:r>
                      <a:r>
                        <a:rPr lang="ko-KR" altLang="en-US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이내 수강 신청</a:t>
                      </a:r>
                      <a:endParaRPr lang="ko-KR" altLang="en-US" sz="1600" dirty="0">
                        <a:solidFill>
                          <a:srgbClr val="C00000"/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86888823"/>
                  </a:ext>
                </a:extLst>
              </a:tr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교강사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수강신청 최종 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정정기간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종료 후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청강생 신분으로 남아있는 재학생 제거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735575765"/>
                  </a:ext>
                </a:extLst>
              </a:tr>
              <a:tr h="543033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※ 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청강생 신분일 경우 수강신청 최종 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정정기간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이내 수강신청이 완료되면 청강생 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&gt; 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학생으로 역할 자동 변경 처리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390126069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청강생 등록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59" y="1004069"/>
            <a:ext cx="11325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원격 수업이 진행될 경우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수강 신청을 하지 못한 과목의 경우 해당 과목의 코스에 접근이 불가합니다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수강정정기간 이전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1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주차 수업의 청강을 위해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수업 청강 허용 절차를 마련하였으니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아래의 절차를 따라 주시기 바랍니다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606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7593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 Collaborate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수업 진행 시 소리가 들리지 않는 경우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006" y="1252026"/>
            <a:ext cx="6023062" cy="448793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5175" y="1252026"/>
            <a:ext cx="4610100" cy="4487936"/>
          </a:xfrm>
          <a:prstGeom prst="rect">
            <a:avLst/>
          </a:prstGeom>
        </p:spPr>
      </p:pic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 flipV="1">
            <a:off x="3526972" y="4345132"/>
            <a:ext cx="3521528" cy="113567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/>
        </p:nvSpPr>
        <p:spPr>
          <a:xfrm>
            <a:off x="1033914" y="982291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2795540" y="4277941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1033913" y="497441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16" name="타원 15"/>
          <p:cNvSpPr/>
          <p:nvPr/>
        </p:nvSpPr>
        <p:spPr>
          <a:xfrm>
            <a:off x="7115175" y="397959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829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8931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실시간 강의 </a:t>
            </a:r>
            <a:r>
              <a:rPr lang="ko-KR" altLang="en-US" sz="2800" b="1" spc="-60" dirty="0" err="1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다시보기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복습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)_</a:t>
            </a:r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Blackboard Collaborate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59" y="1004069"/>
            <a:ext cx="11325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실시간 화상 강의의 경우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 영상의 제공 여부는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교강사의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재량 및 판단에 따릅니다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또한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강의가 진행된 화상강의 솔루션에 따라 강의 영상 제공 방법에 차이가 있으니 참고하여 주시기 바랍니다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826" y="2101229"/>
            <a:ext cx="6231739" cy="3796821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1578428" y="4321600"/>
            <a:ext cx="1796144" cy="82168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29252" y="3888149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509301" y="2101229"/>
            <a:ext cx="39968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[Blackboard Collaborate </a:t>
            </a:r>
            <a:r>
              <a:rPr lang="ko-KR" altLang="en-US" sz="1600" b="1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다시보기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복습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)]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①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blackboard Collaborate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우측 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[···]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클릭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→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모든 </a:t>
            </a:r>
            <a:r>
              <a:rPr lang="ko-KR" altLang="en-US" sz="1600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녹화물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보기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클릭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050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826" y="2081191"/>
            <a:ext cx="6244172" cy="1416390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실시간 강의 </a:t>
            </a:r>
            <a:r>
              <a:rPr lang="ko-KR" altLang="en-US" sz="2800" b="1" spc="-60" dirty="0" err="1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다시보기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복습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)_Blackboard Collaborate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59" y="1004069"/>
            <a:ext cx="11325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실시간 화상 강의의 경우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 영상의 제공 여부는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교강사의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재량 및 판단에 따릅니다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또한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강의가 진행된 화상강의 솔루션에 따라 강의 영상 제공 방법에 차이가 있으니 참고하여 주시기 바랍니다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4548643" y="3101400"/>
            <a:ext cx="850671" cy="3249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128909" y="3082372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509301" y="2101229"/>
            <a:ext cx="399689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[Blackboard Collaborate </a:t>
            </a:r>
            <a:r>
              <a:rPr lang="ko-KR" altLang="en-US" sz="1600" b="1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다시보기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복습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)]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② </a:t>
            </a:r>
            <a:r>
              <a:rPr lang="ko-KR" altLang="en-US" sz="1600" dirty="0" err="1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필터링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기준이 최근 녹화일 경우 지난 </a:t>
            </a: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30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일 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이내의 </a:t>
            </a:r>
            <a:r>
              <a:rPr lang="ko-KR" altLang="en-US" sz="1600" dirty="0" err="1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녹화물만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표출되므로</a:t>
            </a: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sz="1600" dirty="0" err="1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필터링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기준을    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</a:t>
            </a:r>
            <a:r>
              <a:rPr lang="ko-KR" altLang="en-US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범위내 녹화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로 설정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③ </a:t>
            </a:r>
            <a:r>
              <a:rPr lang="ko-KR" altLang="en-US" sz="1600" dirty="0" err="1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필터링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날짜의 시작일을 </a:t>
            </a:r>
            <a:r>
              <a:rPr lang="ko-KR" altLang="en-US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학기초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로 설정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④ 재생 시간 우측 </a:t>
            </a:r>
            <a:r>
              <a:rPr lang="en-US" altLang="ko-KR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[···]</a:t>
            </a: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클릭 →</a:t>
            </a: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지금 보기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클릭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sz="1600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교강사의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설정에 따라 수업 </a:t>
            </a:r>
            <a:r>
              <a:rPr lang="ko-KR" altLang="en-US" sz="1600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녹화물의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다운로드 기능이 활성화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비활성화 될 수 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있습니다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826" y="3714692"/>
            <a:ext cx="6244172" cy="2729201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618901" y="4501698"/>
            <a:ext cx="1797728" cy="3249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99167" y="448267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4427260" y="5109316"/>
            <a:ext cx="2115054" cy="66321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007526" y="5090289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4</a:t>
            </a:r>
            <a:endParaRPr lang="ko-KR" altLang="en-US" dirty="0"/>
          </a:p>
        </p:txBody>
      </p: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 flipH="1">
            <a:off x="2743283" y="3595796"/>
            <a:ext cx="1216020" cy="100861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>
            <a:off x="2588142" y="4897279"/>
            <a:ext cx="1203718" cy="31702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449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강의 유형별 출석 확인 방법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308899"/>
              </p:ext>
            </p:extLst>
          </p:nvPr>
        </p:nvGraphicFramePr>
        <p:xfrm>
          <a:off x="473826" y="1547960"/>
          <a:ext cx="1115568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831">
                  <a:extLst>
                    <a:ext uri="{9D8B030D-6E8A-4147-A177-3AD203B41FA5}">
                      <a16:colId xmlns:a16="http://schemas.microsoft.com/office/drawing/2014/main" val="2894478745"/>
                    </a:ext>
                  </a:extLst>
                </a:gridCol>
                <a:gridCol w="8929849">
                  <a:extLst>
                    <a:ext uri="{9D8B030D-6E8A-4147-A177-3AD203B41FA5}">
                      <a16:colId xmlns:a16="http://schemas.microsoft.com/office/drawing/2014/main" val="2971149530"/>
                    </a:ext>
                  </a:extLst>
                </a:gridCol>
              </a:tblGrid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실시간 화상 강의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실시간 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화상강의의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출석은 수업 중 직접 호명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수업 중 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전자출결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활용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수업 후 화상강의 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참여내역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세션보고서</a:t>
                      </a:r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 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데이터를 통한 출석부</a:t>
                      </a:r>
                      <a:r>
                        <a:rPr lang="ko-KR" altLang="en-US" sz="1600" baseline="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반영 등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6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교수자별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출석</a:t>
                      </a:r>
                      <a:r>
                        <a:rPr lang="ko-KR" altLang="en-US" sz="1600" baseline="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관리가 이루어지므로</a:t>
                      </a:r>
                      <a:r>
                        <a:rPr lang="en-US" altLang="ko-KR" sz="1600" baseline="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</a:t>
                      </a: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실시간 </a:t>
                      </a:r>
                      <a:r>
                        <a:rPr lang="ko-KR" altLang="en-US" sz="1600" dirty="0" err="1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화상강의에</a:t>
                      </a:r>
                      <a:r>
                        <a:rPr lang="ko-KR" altLang="en-US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대한 출석 여부는 교수님을 통해 확인하시기 바랍니다</a:t>
                      </a:r>
                      <a:r>
                        <a:rPr lang="en-US" altLang="ko-KR" sz="160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.</a:t>
                      </a: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46428715"/>
                  </a:ext>
                </a:extLst>
              </a:tr>
              <a:tr h="5430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녹화 강의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l" latinLnBrk="1">
                        <a:lnSpc>
                          <a:spcPct val="150000"/>
                        </a:lnSpc>
                        <a:buAutoNum type="arabicPeriod"/>
                      </a:pPr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온라인 출석 영상 구분 방법</a:t>
                      </a:r>
                      <a:endParaRPr lang="en-US" altLang="ko-KR" sz="1600" dirty="0" smtClean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① 동영상 콘텐츠 이름 앞에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[XIN]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표기가 붙습니다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② 온라인 출석 인정 기간이 표기됩니다 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(ex)2020-09-01 00:00:00 ~ 2020-09-08 23:59:59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600" baseline="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※ [XIN] </a:t>
                      </a:r>
                      <a:r>
                        <a:rPr lang="ko-KR" altLang="en-US" sz="1600" baseline="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및 출석인정기간이 표기된 영상 콘텐츠는 출석을 위해 기간 안에 수강해 주시기 바랍니다</a:t>
                      </a:r>
                      <a:r>
                        <a:rPr lang="en-US" altLang="ko-KR" sz="1600" baseline="0" dirty="0" smtClean="0">
                          <a:solidFill>
                            <a:srgbClr val="C00000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endParaRPr lang="en-US" altLang="ko-KR" sz="1600" baseline="0" dirty="0" smtClean="0">
                        <a:solidFill>
                          <a:srgbClr val="C00000"/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None/>
                      </a:pP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2. 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시청한 영상은 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[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도서 및 도구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] 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→ 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[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온라인 출석 조회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]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에서 출석 여부를 확인할 수 있습니다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.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478476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68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825" y="1547960"/>
            <a:ext cx="11217845" cy="407995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녹화 강의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출석 영상 확인 방법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78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녹화 강의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출석 조회 방법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512" y="1547960"/>
            <a:ext cx="4491968" cy="407995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6"/>
          <a:srcRect b="5491"/>
          <a:stretch/>
        </p:blipFill>
        <p:spPr>
          <a:xfrm>
            <a:off x="7206065" y="1547960"/>
            <a:ext cx="3962953" cy="412349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722579" y="4719412"/>
            <a:ext cx="2312917" cy="636359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7330208" y="4083053"/>
            <a:ext cx="2597563" cy="79374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 flipV="1">
            <a:off x="3159639" y="4479926"/>
            <a:ext cx="3897250" cy="5576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13"/>
          <p:cNvSpPr/>
          <p:nvPr/>
        </p:nvSpPr>
        <p:spPr>
          <a:xfrm>
            <a:off x="390761" y="4421061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5" name="타원 14"/>
          <p:cNvSpPr/>
          <p:nvPr/>
        </p:nvSpPr>
        <p:spPr>
          <a:xfrm>
            <a:off x="6907714" y="3933877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15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녹화 강의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출결 오류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18160" y="1004069"/>
            <a:ext cx="111556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 강의 시청 후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출결 오류로 인한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FAQ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는 다음과 같습니다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1.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실시간 화상 강의 진행 후 출석 문의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 강의 시청 후 출결이 정상적으로 표기되지 않는 경우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2-1)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동영상 원본이 업로드되거나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링크를 통해 생성된 영상인 경우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2-2)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출석 기간 이내에 수강하지 않은 경우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2-3)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온라인 출석 조회 화면에서는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P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처리 되었으나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[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출석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화면에서는 결석이라고 표시되는 경우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2-4) </a:t>
            </a:r>
            <a:r>
              <a:rPr lang="ko-KR" altLang="en-US" u="sng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출결 기간 이내 </a:t>
            </a:r>
            <a:r>
              <a:rPr lang="en-US" altLang="ko-KR" u="sng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[XIN] </a:t>
            </a:r>
            <a:r>
              <a:rPr lang="ko-KR" altLang="en-US" u="sng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영상을 시청하였으나 출결 오류가 발생한 경우</a:t>
            </a:r>
            <a:endParaRPr lang="en-US" altLang="ko-KR" u="sng" dirty="0" smtClean="0">
              <a:solidFill>
                <a:srgbClr val="C0000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   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→ 모든 지침을 준수하여 시청하였음에도 불구하고 출석 오류가 발생한 경우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[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온라인 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녹화강의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출석인정요청서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와 </a:t>
            </a:r>
            <a:endParaRPr lang="en-US" altLang="ko-KR" dirty="0" smtClean="0">
              <a:solidFill>
                <a:srgbClr val="C0000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       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증빙 자료를 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교강사께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제출해 주시기 바랍니다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    ※</a:t>
            </a:r>
            <a:r>
              <a:rPr lang="ko-KR" altLang="en-US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출석인정기간 이내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출석인정요청서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를 제출한 경우에만 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출석인정이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가능하니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반드시 영상 시청 이후 필히 </a:t>
            </a:r>
            <a:endParaRPr lang="en-US" altLang="ko-KR" dirty="0" smtClean="0">
              <a:solidFill>
                <a:srgbClr val="C0000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        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출결내역을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확인하시기 바랍니다</a:t>
            </a:r>
            <a:endParaRPr lang="ko-KR" altLang="en-US" dirty="0">
              <a:solidFill>
                <a:srgbClr val="C0000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285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826" y="2101230"/>
            <a:ext cx="7035475" cy="431130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녹화 강의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학습 종료 버튼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17" name="타원 16"/>
          <p:cNvSpPr/>
          <p:nvPr/>
        </p:nvSpPr>
        <p:spPr>
          <a:xfrm>
            <a:off x="5836440" y="584168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4760281" y="2791612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518159" y="1004069"/>
            <a:ext cx="11325497" cy="888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Blackboard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에서 시청한 녹화 강의의 정확한 출석 정보 데이터 전송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저장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을 위해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학습종료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버튼이 업데이트 되었습니다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PC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브라우저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모바일 웹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모바일 앱 동일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5058633" y="2993571"/>
            <a:ext cx="667254" cy="5225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6226629" y="5990777"/>
            <a:ext cx="715615" cy="522516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1" name="직선 화살표 연결선 30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 flipH="1" flipV="1">
            <a:off x="5592339" y="3718046"/>
            <a:ext cx="634290" cy="185113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7846757" y="1937971"/>
            <a:ext cx="399689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sz="1600" b="1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학습종료</a:t>
            </a:r>
            <a:r>
              <a:rPr lang="ko-KR" altLang="en-US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버튼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① 수강자분들은 </a:t>
            </a:r>
            <a:r>
              <a:rPr lang="ko-KR" altLang="en-US" sz="1600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출석기간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이내 녹화 강의를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학습하신 후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반드시 하단의 빨간색 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sz="1600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학습종료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버튼을 클릭하여 학습 시간을 정상적으로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전송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저장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해 주시기 바랍니다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또한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sz="1600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진도체크중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sz="1600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글짜가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화면에 나타나는지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확인하여 주시기 바랍니다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② </a:t>
            </a:r>
            <a:r>
              <a:rPr lang="ko-KR" altLang="en-US" sz="1600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학습종료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버튼 선택 시 </a:t>
            </a:r>
            <a:r>
              <a:rPr lang="en-US" altLang="ko-KR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sz="1600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학습기록을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endParaRPr lang="en-US" altLang="ko-KR" sz="1600" dirty="0" smtClean="0">
              <a:solidFill>
                <a:srgbClr val="C0000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전송하였습니다</a:t>
            </a:r>
            <a:r>
              <a:rPr lang="en-US" altLang="ko-KR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 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창을 </a:t>
            </a:r>
            <a:r>
              <a:rPr lang="ko-KR" altLang="en-US" sz="1600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닫으셔도</a:t>
            </a:r>
            <a:r>
              <a:rPr lang="ko-KR" altLang="en-US" sz="1600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됩니다</a:t>
            </a:r>
            <a:r>
              <a:rPr lang="en-US" altLang="ko-KR" sz="1600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라는 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sz="1600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팝업창을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확인하여 주시기 바랍니다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en-US" altLang="ko-KR" sz="1600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16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과제 제출 확인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937" y="770670"/>
            <a:ext cx="9701426" cy="543670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1214948" y="3254028"/>
            <a:ext cx="5971298" cy="236132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14948" y="2897813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9230352" y="5787264"/>
            <a:ext cx="1528011" cy="4714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9299173" y="5388132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7725508" y="5787265"/>
            <a:ext cx="1522482" cy="471432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93290" y="5894482"/>
            <a:ext cx="39007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rgbClr val="00B0F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sz="1600" dirty="0" smtClean="0">
                <a:solidFill>
                  <a:srgbClr val="00B0F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최종 제출이 아닌 임시 저장 상태임을 유의</a:t>
            </a:r>
            <a:r>
              <a:rPr lang="en-US" altLang="ko-KR" sz="1600" dirty="0" smtClean="0">
                <a:solidFill>
                  <a:srgbClr val="00B0F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!</a:t>
            </a:r>
            <a:endParaRPr lang="ko-KR" altLang="en-US" sz="1600" dirty="0">
              <a:solidFill>
                <a:srgbClr val="00B0F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>
            <a:off x="7344257" y="3797638"/>
            <a:ext cx="1483220" cy="145517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>
            <a:extLst>
              <a:ext uri="{FF2B5EF4-FFF2-40B4-BE49-F238E27FC236}">
                <a16:creationId xmlns:a16="http://schemas.microsoft.com/office/drawing/2014/main" id="{A9F7B5F7-18E5-4C53-8F9E-E5C4FBC3C3EB}"/>
              </a:ext>
            </a:extLst>
          </p:cNvPr>
          <p:cNvCxnSpPr>
            <a:cxnSpLocks/>
          </p:cNvCxnSpPr>
          <p:nvPr/>
        </p:nvCxnSpPr>
        <p:spPr>
          <a:xfrm>
            <a:off x="7021676" y="6022980"/>
            <a:ext cx="640248" cy="0"/>
          </a:xfrm>
          <a:prstGeom prst="straightConnector1">
            <a:avLst/>
          </a:prstGeom>
          <a:ln w="571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967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9453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과제 제출 확인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8159" y="1004069"/>
            <a:ext cx="1132549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과제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시험은 성적부에서 제출 여부를 확인할 수 있습니다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반드시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성적부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에서 제출됨 여부를 확인해 주시기 바랍니다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임시저장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상태에서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제출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버튼을 클릭하지 않으면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교강사께서는 </a:t>
            </a:r>
            <a:r>
              <a:rPr lang="ko-KR" altLang="en-US" dirty="0" err="1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미제출로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확인됩니다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기한 초과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: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과제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시험을 마감일 이후 제출한 경우</a:t>
            </a:r>
            <a:endParaRPr lang="en-US" altLang="ko-KR" dirty="0" smtClean="0">
              <a:solidFill>
                <a:schemeClr val="accent5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채점됨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: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과제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시험 제출물이 정상적으로 제출되었으며 평가 완료된 상태</a:t>
            </a:r>
            <a:endParaRPr lang="en-US" altLang="ko-KR" dirty="0" smtClean="0">
              <a:solidFill>
                <a:schemeClr val="accent5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dirty="0" err="1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임시저장됨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: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과제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시험 제출물이 </a:t>
            </a:r>
            <a:r>
              <a:rPr lang="ko-KR" altLang="en-US" dirty="0" err="1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임시저장된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상태로 </a:t>
            </a:r>
            <a:r>
              <a:rPr lang="ko-KR" altLang="en-US" dirty="0" err="1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교수자는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확인 불가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학생이 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제출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을 완료해야 함</a:t>
            </a:r>
            <a:endParaRPr lang="en-US" altLang="ko-KR" dirty="0" smtClean="0">
              <a:solidFill>
                <a:schemeClr val="accent5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제출됨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: 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과제</a:t>
            </a:r>
            <a:r>
              <a:rPr lang="en-US" altLang="ko-KR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dirty="0" smtClean="0">
                <a:solidFill>
                  <a:schemeClr val="accent5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시험 제출물이 정상적으로 제출되었으며 아직 평가가 진행되지 않은 상태</a:t>
            </a:r>
            <a:endParaRPr lang="ko-KR" altLang="en-US" dirty="0">
              <a:solidFill>
                <a:schemeClr val="accent5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26" y="3680915"/>
            <a:ext cx="11207237" cy="264304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5934932" y="4591050"/>
            <a:ext cx="827818" cy="1732905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온라인 강의 가이드 홈페이지 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/>
          <a:srcRect l="16215" r="16531"/>
          <a:stretch/>
        </p:blipFill>
        <p:spPr>
          <a:xfrm>
            <a:off x="473826" y="986207"/>
            <a:ext cx="7336674" cy="52764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195101" y="912800"/>
            <a:ext cx="39968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온라인 강의 가이드 홈페이지</a:t>
            </a:r>
            <a:r>
              <a:rPr lang="en-US" altLang="ko-KR" sz="1600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한양대학교 홈페이지 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&gt;</a:t>
            </a:r>
            <a:r>
              <a:rPr lang="ko-KR" altLang="en-US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온라인 강의 가이드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  <a:hlinkClick r:id="rId6"/>
              </a:rPr>
              <a:t>https://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  <a:hlinkClick r:id="rId6"/>
              </a:rPr>
              <a:t>site.hanyang.ac.kr/web/on-black/home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구성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실시간 화상 강의 안내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과제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토론 등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Blackboard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기능 안내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-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학생용 </a:t>
            </a:r>
            <a:r>
              <a:rPr lang="en-US" altLang="ko-KR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FAQ </a:t>
            </a:r>
            <a:r>
              <a:rPr lang="ko-KR" altLang="en-US" sz="1600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정리</a:t>
            </a:r>
            <a:endParaRPr lang="en-US" altLang="ko-KR" sz="1600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44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코스 내 학생용 가이드 </a:t>
            </a:r>
            <a:r>
              <a:rPr lang="ko-KR" altLang="en-US" sz="2800" b="1" spc="-60" dirty="0" err="1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탬플릿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적용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7242" y="879938"/>
            <a:ext cx="8925958" cy="546623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2675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67604" y="2489055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</a:t>
            </a:r>
            <a:endParaRPr lang="en-US" altLang="ko-KR" sz="40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0171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시작하기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설치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195101" y="912800"/>
            <a:ext cx="3996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zoom.us/download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접속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회의용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Zoom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클라이언트 다운로드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05" y="992083"/>
            <a:ext cx="7597442" cy="485348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1831876" y="4725592"/>
            <a:ext cx="1406624" cy="64650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73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179" y="977331"/>
            <a:ext cx="4963218" cy="4686954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시작하기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회의 참가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195101" y="912800"/>
            <a:ext cx="399689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교수자가 메일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블랙보드 공지사항 등을 통해 안내한 링크 혹은 회의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ID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를 통해 수업에 참가할 수 있습니다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회의 참가 링크 클릭</a:t>
            </a: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                 (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비밀번호 입력 불필요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회의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ID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입력</a:t>
            </a: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비밀번호 입력 필요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9467" y="2236811"/>
            <a:ext cx="3734321" cy="3648584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552314" y="1371600"/>
            <a:ext cx="5151799" cy="54331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253963" y="1280273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26" name="타원 25"/>
          <p:cNvSpPr/>
          <p:nvPr/>
        </p:nvSpPr>
        <p:spPr>
          <a:xfrm>
            <a:off x="4241191" y="3417923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538075" y="2015701"/>
            <a:ext cx="1671726" cy="427821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9" name="직선 화살표 연결선 28">
            <a:extLst>
              <a:ext uri="{FF2B5EF4-FFF2-40B4-BE49-F238E27FC236}">
                <a16:creationId xmlns:a16="http://schemas.microsoft.com/office/drawing/2014/main" id="{6EA4BF9F-C191-4D48-9354-2053C31CBDBC}"/>
              </a:ext>
            </a:extLst>
          </p:cNvPr>
          <p:cNvCxnSpPr>
            <a:cxnSpLocks/>
          </p:cNvCxnSpPr>
          <p:nvPr/>
        </p:nvCxnSpPr>
        <p:spPr>
          <a:xfrm>
            <a:off x="2486627" y="2443522"/>
            <a:ext cx="1464887" cy="90259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4594343" y="3321217"/>
            <a:ext cx="1130330" cy="49176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3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505" y="1023718"/>
            <a:ext cx="7259721" cy="482184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시작하기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회의 시작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19" name="직사각형 18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2675029" y="3270926"/>
            <a:ext cx="1377486" cy="42267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195101" y="912800"/>
            <a:ext cx="39968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컴퓨터 오디오로 참가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클릭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※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회의 시작 시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PC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의 스피커와 마이크를 테스트 할 수 있습니다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강의 시작 전 테스트를 통해 스피커와 마이크가 잘 작동하는지 확인 부탁드립니다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014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150717"/>
            <a:ext cx="7272144" cy="485411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화상 회의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기능 설명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95101" y="912800"/>
            <a:ext cx="3996899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화면 공유</a:t>
            </a: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  <a:endParaRPr lang="en-US" altLang="ko-KR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1.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열려있는 창 중 공유할 화면을 선택하여    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해당 화면을 참가자에게 공유합니다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영상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/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소리를 공유하고 싶을 때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컴퓨터 </a:t>
            </a:r>
            <a:endParaRPr lang="en-US" altLang="ko-KR" dirty="0" smtClean="0">
              <a:solidFill>
                <a:srgbClr val="C00000"/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소리 공유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를 클릭합니다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3.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공유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를 클릭하면 화면 공유가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시작됩니다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4135361" y="5660410"/>
            <a:ext cx="561975" cy="322327"/>
          </a:xfrm>
          <a:prstGeom prst="rect">
            <a:avLst/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1677297" y="5129468"/>
            <a:ext cx="829929" cy="32232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3102974" y="3255445"/>
            <a:ext cx="1429697" cy="9134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6784259" y="5129468"/>
            <a:ext cx="707922" cy="32232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953798" y="3233322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1</a:t>
            </a:r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2295706" y="4952893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4" name="타원 23"/>
          <p:cNvSpPr/>
          <p:nvPr/>
        </p:nvSpPr>
        <p:spPr>
          <a:xfrm>
            <a:off x="6461420" y="499228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6EA4BF9F-C191-4D48-9354-2053C31CBDBC}"/>
              </a:ext>
            </a:extLst>
          </p:cNvPr>
          <p:cNvCxnSpPr>
            <a:cxnSpLocks/>
          </p:cNvCxnSpPr>
          <p:nvPr/>
        </p:nvCxnSpPr>
        <p:spPr>
          <a:xfrm flipH="1">
            <a:off x="2869457" y="4256725"/>
            <a:ext cx="467032" cy="872743"/>
          </a:xfrm>
          <a:prstGeom prst="straightConnector1">
            <a:avLst/>
          </a:prstGeom>
          <a:ln w="57150">
            <a:solidFill>
              <a:srgbClr val="0076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6EA4BF9F-C191-4D48-9354-2053C31CBDBC}"/>
              </a:ext>
            </a:extLst>
          </p:cNvPr>
          <p:cNvCxnSpPr>
            <a:cxnSpLocks/>
          </p:cNvCxnSpPr>
          <p:nvPr/>
        </p:nvCxnSpPr>
        <p:spPr>
          <a:xfrm>
            <a:off x="3212466" y="5141455"/>
            <a:ext cx="2572395" cy="0"/>
          </a:xfrm>
          <a:prstGeom prst="straightConnector1">
            <a:avLst/>
          </a:prstGeom>
          <a:ln w="57150">
            <a:solidFill>
              <a:srgbClr val="00768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511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16220" r="17283"/>
          <a:stretch/>
        </p:blipFill>
        <p:spPr>
          <a:xfrm>
            <a:off x="393700" y="1150717"/>
            <a:ext cx="7292906" cy="49557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화상 회의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기능 설명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95101" y="912800"/>
            <a:ext cx="3996899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화면 공유</a:t>
            </a: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4.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화면 공유 중 마우스를 상단으로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이동하면 화상강의 제어 기능과 함께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주석 작성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등의 부가 기능이 나타납니다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5. </a:t>
            </a:r>
            <a:r>
              <a:rPr lang="ko-KR" altLang="en-US" dirty="0" smtClean="0">
                <a:solidFill>
                  <a:srgbClr val="C00000"/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주석 작성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을 선택하여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공유중인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화면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상에 텍스트나 판서를 추가하여 설명할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 있습니다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en-US" altLang="ko-KR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1237463" y="1029255"/>
            <a:ext cx="4372762" cy="828119"/>
          </a:xfrm>
          <a:prstGeom prst="rect">
            <a:avLst/>
          </a:prstGeom>
          <a:noFill/>
          <a:ln w="28575">
            <a:solidFill>
              <a:srgbClr val="00768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39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139831"/>
            <a:ext cx="7277114" cy="496667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Zoom 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화상 회의</a:t>
            </a:r>
            <a:r>
              <a:rPr lang="en-US" altLang="ko-KR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_</a:t>
            </a:r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기능 설명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195101" y="912800"/>
            <a:ext cx="399689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[</a:t>
            </a:r>
            <a:r>
              <a:rPr lang="ko-KR" altLang="en-US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화면 공유</a:t>
            </a:r>
            <a:r>
              <a:rPr lang="en-US" altLang="ko-KR" b="1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6.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공유되는 화면이 초록색 테두리로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표시되며 공유 상태임을 알려줍니다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7.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공유하던 화면을 중지하려면 상단의 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공유 중지를 클릭합니다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  <a:endParaRPr lang="en-US" altLang="ko-KR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541B93A-3A0F-42D5-B9AC-01D7CA3A4E26}"/>
              </a:ext>
            </a:extLst>
          </p:cNvPr>
          <p:cNvSpPr/>
          <p:nvPr/>
        </p:nvSpPr>
        <p:spPr>
          <a:xfrm>
            <a:off x="4462295" y="1040770"/>
            <a:ext cx="561975" cy="322327"/>
          </a:xfrm>
          <a:prstGeom prst="rect">
            <a:avLst/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58298" y="1139830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5076068" y="1139829"/>
            <a:ext cx="298351" cy="298351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990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67604" y="2489055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spc="-120" dirty="0" err="1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첨단강의실</a:t>
            </a:r>
            <a:r>
              <a:rPr lang="en-US" altLang="ko-KR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(HY LIVE +)</a:t>
            </a:r>
            <a:endParaRPr lang="en-US" altLang="ko-KR" sz="40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258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120" dirty="0" err="1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첨단강의실</a:t>
            </a:r>
            <a:r>
              <a:rPr lang="en-US" altLang="ko-KR" sz="2800" b="1" spc="-12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(HY LIVE </a:t>
            </a:r>
            <a:r>
              <a:rPr lang="en-US" altLang="ko-KR" sz="28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+) </a:t>
            </a:r>
            <a:r>
              <a:rPr lang="ko-KR" altLang="en-US" sz="28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안내</a:t>
            </a:r>
            <a:endParaRPr lang="en-US" altLang="ko-KR" sz="28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id="{00E92E31-44E0-49B8-B1A6-F80E0523F66D}"/>
              </a:ext>
            </a:extLst>
          </p:cNvPr>
          <p:cNvGrpSpPr/>
          <p:nvPr/>
        </p:nvGrpSpPr>
        <p:grpSpPr>
          <a:xfrm>
            <a:off x="188076" y="1669536"/>
            <a:ext cx="5779293" cy="3739129"/>
            <a:chOff x="-146730" y="1937544"/>
            <a:chExt cx="7620000" cy="5124450"/>
          </a:xfrm>
        </p:grpSpPr>
        <p:pic>
          <p:nvPicPr>
            <p:cNvPr id="10" name="Picture 2" descr="https://media.nj.com/njcom_photos/photo/2017/02/21/-04dd09dd4900cda1.JPG">
              <a:extLst>
                <a:ext uri="{FF2B5EF4-FFF2-40B4-BE49-F238E27FC236}">
                  <a16:creationId xmlns:a16="http://schemas.microsoft.com/office/drawing/2014/main" id="{DB90A07E-6CD8-428B-9653-21B6414DB2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6730" y="1937544"/>
              <a:ext cx="7620000" cy="51244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Virtual learning at Hult: The surprising benefits of the virtual ...">
              <a:extLst>
                <a:ext uri="{FF2B5EF4-FFF2-40B4-BE49-F238E27FC236}">
                  <a16:creationId xmlns:a16="http://schemas.microsoft.com/office/drawing/2014/main" id="{EE482D03-0C95-446F-8D00-CA2F4EB8E67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5" t="4424" r="7914" b="4360"/>
            <a:stretch/>
          </p:blipFill>
          <p:spPr bwMode="auto">
            <a:xfrm>
              <a:off x="3944060" y="3221740"/>
              <a:ext cx="2975813" cy="1173408"/>
            </a:xfrm>
            <a:prstGeom prst="rect">
              <a:avLst/>
            </a:prstGeom>
            <a:noFill/>
            <a:scene3d>
              <a:camera prst="perspectiveContrastingLeftFacing" fov="2400000">
                <a:rot lat="21325940" lon="2717878" rev="8638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B8F1B4B4-C0B0-4230-97A4-E3F0681336E3}"/>
              </a:ext>
            </a:extLst>
          </p:cNvPr>
          <p:cNvGrpSpPr/>
          <p:nvPr/>
        </p:nvGrpSpPr>
        <p:grpSpPr>
          <a:xfrm>
            <a:off x="6283524" y="1669535"/>
            <a:ext cx="5712929" cy="3739130"/>
            <a:chOff x="8423956" y="3624811"/>
            <a:chExt cx="7315200" cy="4762500"/>
          </a:xfrm>
        </p:grpSpPr>
        <p:pic>
          <p:nvPicPr>
            <p:cNvPr id="17" name="Picture 4" descr="https://mytechdecisions.com/wp-content/uploads/2018/02/Rutgers-4_Wright-Auditorium-768x511-768x500.jpg">
              <a:extLst>
                <a:ext uri="{FF2B5EF4-FFF2-40B4-BE49-F238E27FC236}">
                  <a16:creationId xmlns:a16="http://schemas.microsoft.com/office/drawing/2014/main" id="{129CC24E-BC4A-442D-8A6A-3E00889B66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23956" y="3624811"/>
              <a:ext cx="7315200" cy="4762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Virtual learning at Hult: The surprising benefits of the virtual ...">
              <a:extLst>
                <a:ext uri="{FF2B5EF4-FFF2-40B4-BE49-F238E27FC236}">
                  <a16:creationId xmlns:a16="http://schemas.microsoft.com/office/drawing/2014/main" id="{ECA6CEE1-374D-42FD-976F-662FF437E11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5" t="4424" r="7914" b="4360"/>
            <a:stretch/>
          </p:blipFill>
          <p:spPr bwMode="auto">
            <a:xfrm>
              <a:off x="8585461" y="4417588"/>
              <a:ext cx="1904739" cy="751067"/>
            </a:xfrm>
            <a:prstGeom prst="rect">
              <a:avLst/>
            </a:prstGeom>
            <a:noFill/>
            <a:scene3d>
              <a:camera prst="perspectiveContrastingRightFacing" fov="3600000">
                <a:rot lat="57806" lon="19301970" rev="21245733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1227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120" dirty="0" err="1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첨단강의실</a:t>
            </a:r>
            <a:r>
              <a:rPr lang="en-US" altLang="ko-KR" sz="2800" b="1" spc="-12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(HY LIVE +) </a:t>
            </a:r>
            <a:r>
              <a:rPr lang="ko-KR" altLang="en-US" sz="2800" b="1" spc="-120" dirty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안내</a:t>
            </a:r>
            <a:endParaRPr lang="en-US" altLang="ko-KR" sz="28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8160" y="1004069"/>
            <a:ext cx="111556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첨단강의실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(HY LIVE+)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은 수강 인원이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20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명을 초과하는 교과목을 대상으로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대면수업과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비대면 수업을 동시에 진행하기 위해 구축되었습니다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  (ex)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수강인원이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40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명인 경우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,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학생을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2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개 그룹으로 나눠 격주로 대면과 비대면 수업을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번갈아가며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참석</a:t>
            </a:r>
            <a:endParaRPr lang="ko-KR" altLang="en-US" dirty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355380"/>
              </p:ext>
            </p:extLst>
          </p:nvPr>
        </p:nvGraphicFramePr>
        <p:xfrm>
          <a:off x="763814" y="2564350"/>
          <a:ext cx="10434278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5172">
                  <a:extLst>
                    <a:ext uri="{9D8B030D-6E8A-4147-A177-3AD203B41FA5}">
                      <a16:colId xmlns:a16="http://schemas.microsoft.com/office/drawing/2014/main" val="1307941938"/>
                    </a:ext>
                  </a:extLst>
                </a:gridCol>
                <a:gridCol w="1698172">
                  <a:extLst>
                    <a:ext uri="{9D8B030D-6E8A-4147-A177-3AD203B41FA5}">
                      <a16:colId xmlns:a16="http://schemas.microsoft.com/office/drawing/2014/main" val="2366334554"/>
                    </a:ext>
                  </a:extLst>
                </a:gridCol>
                <a:gridCol w="1698172">
                  <a:extLst>
                    <a:ext uri="{9D8B030D-6E8A-4147-A177-3AD203B41FA5}">
                      <a16:colId xmlns:a16="http://schemas.microsoft.com/office/drawing/2014/main" val="1688454739"/>
                    </a:ext>
                  </a:extLst>
                </a:gridCol>
                <a:gridCol w="904922">
                  <a:extLst>
                    <a:ext uri="{9D8B030D-6E8A-4147-A177-3AD203B41FA5}">
                      <a16:colId xmlns:a16="http://schemas.microsoft.com/office/drawing/2014/main" val="1521273105"/>
                    </a:ext>
                  </a:extLst>
                </a:gridCol>
                <a:gridCol w="583475">
                  <a:extLst>
                    <a:ext uri="{9D8B030D-6E8A-4147-A177-3AD203B41FA5}">
                      <a16:colId xmlns:a16="http://schemas.microsoft.com/office/drawing/2014/main" val="153025943"/>
                    </a:ext>
                  </a:extLst>
                </a:gridCol>
                <a:gridCol w="1993559">
                  <a:extLst>
                    <a:ext uri="{9D8B030D-6E8A-4147-A177-3AD203B41FA5}">
                      <a16:colId xmlns:a16="http://schemas.microsoft.com/office/drawing/2014/main" val="1832490923"/>
                    </a:ext>
                  </a:extLst>
                </a:gridCol>
                <a:gridCol w="1993559">
                  <a:extLst>
                    <a:ext uri="{9D8B030D-6E8A-4147-A177-3AD203B41FA5}">
                      <a16:colId xmlns:a16="http://schemas.microsoft.com/office/drawing/2014/main" val="4013247725"/>
                    </a:ext>
                  </a:extLst>
                </a:gridCol>
                <a:gridCol w="1007247">
                  <a:extLst>
                    <a:ext uri="{9D8B030D-6E8A-4147-A177-3AD203B41FA5}">
                      <a16:colId xmlns:a16="http://schemas.microsoft.com/office/drawing/2014/main" val="30332457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No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aseline="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소속대학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위치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수용인원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No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소속대학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위치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수용인원</a:t>
                      </a:r>
                      <a:endParaRPr lang="ko-KR" altLang="en-US" sz="16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5468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공과대학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제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공학관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301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174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법과대학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제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법학관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102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137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006005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의과대학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계단강의동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301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124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11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사범대학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사범대학 본관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303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2056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인문과학대학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인문관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115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70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12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생활과학대학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생활과학관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B101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0132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사회과학대학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사회과학관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416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84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13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음악대학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제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음악관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301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971428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5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자연과학대학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자연과학관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226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간호학부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미래교육관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304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4647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정책과학대학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융합교육관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202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80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15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국제학부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국제관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201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80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6045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7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경제금융대학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경제금융관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102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16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산업융학부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제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공학관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401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77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50238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8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경영대학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경영관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305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60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17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창의융합교육원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제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공학관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312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34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41417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9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예술체육대학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올림픽체육관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314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70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총 </a:t>
                      </a:r>
                      <a:r>
                        <a:rPr lang="en-US" altLang="ko-KR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17</a:t>
                      </a:r>
                      <a:r>
                        <a:rPr lang="ko-KR" altLang="en-US" sz="1400" dirty="0" smtClean="0"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개 강의실 구축</a:t>
                      </a:r>
                      <a:endParaRPr lang="ko-KR" altLang="en-US" sz="1400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75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53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67604" y="2489055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사전 </a:t>
            </a:r>
            <a:r>
              <a:rPr lang="ko-KR" altLang="en-US" sz="4000" b="1" spc="-120" dirty="0" err="1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질의내용</a:t>
            </a:r>
            <a:r>
              <a:rPr lang="ko-KR" altLang="en-US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답변</a:t>
            </a:r>
            <a:endParaRPr lang="en-US" altLang="ko-KR" sz="40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666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3826" y="131722"/>
            <a:ext cx="504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pc="-6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사전 </a:t>
            </a:r>
            <a:r>
              <a:rPr lang="ko-KR" altLang="en-US" sz="2800" b="1" spc="-60" dirty="0" err="1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질의사항</a:t>
            </a:r>
            <a:endParaRPr lang="ko-KR" altLang="en-US" sz="2800" b="1" spc="-6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54"/>
          <a:stretch/>
        </p:blipFill>
        <p:spPr>
          <a:xfrm>
            <a:off x="0" y="6106505"/>
            <a:ext cx="12192000" cy="82729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331" y="5990777"/>
            <a:ext cx="1541472" cy="9430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8159" y="1004069"/>
            <a:ext cx="113254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학생의 카메라 설치가 필수인가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아이패드 사용 가능 유무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중국지역에서의 </a:t>
            </a: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Zoom 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사용 가능 여부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· </a:t>
            </a:r>
            <a:r>
              <a:rPr lang="ko-KR" altLang="en-US" dirty="0" err="1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조교용</a:t>
            </a:r>
            <a:r>
              <a:rPr lang="ko-KR" altLang="en-US" dirty="0" smtClean="0">
                <a:solidFill>
                  <a:schemeClr val="accent1">
                    <a:lumMod val="50000"/>
                  </a:schemeClr>
                </a:solidFill>
                <a:latin typeface="KoPubWorld돋움체 Light" panose="00000300000000000000" pitchFamily="2" charset="-127"/>
                <a:ea typeface="KoPubWorld돋움체 Light" panose="00000300000000000000" pitchFamily="2" charset="-127"/>
                <a:cs typeface="KoPubWorld돋움체 Light" panose="00000300000000000000" pitchFamily="2" charset="-127"/>
              </a:rPr>
              <a:t> 매뉴얼 안내</a:t>
            </a:r>
            <a:endParaRPr lang="en-US" altLang="ko-KR" dirty="0" smtClean="0">
              <a:solidFill>
                <a:schemeClr val="accent1">
                  <a:lumMod val="50000"/>
                </a:schemeClr>
              </a:solidFill>
              <a:latin typeface="KoPubWorld돋움체 Light" panose="00000300000000000000" pitchFamily="2" charset="-127"/>
              <a:ea typeface="KoPubWorld돋움체 Light" panose="00000300000000000000" pitchFamily="2" charset="-127"/>
              <a:cs typeface="KoPubWorld돋움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5457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764" y="451692"/>
            <a:ext cx="11514472" cy="501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2"/>
          <a:stretch/>
        </p:blipFill>
        <p:spPr>
          <a:xfrm>
            <a:off x="0" y="5688931"/>
            <a:ext cx="12191999" cy="9786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67604" y="2489055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감사합니다</a:t>
            </a:r>
            <a:r>
              <a:rPr lang="en-US" altLang="ko-KR" sz="4000" b="1" spc="-120" dirty="0" smtClean="0">
                <a:solidFill>
                  <a:srgbClr val="004C86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</a:t>
            </a:r>
            <a:endParaRPr lang="en-US" altLang="ko-KR" sz="4000" b="1" spc="-120" dirty="0">
              <a:solidFill>
                <a:srgbClr val="004C86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545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3115</TotalTime>
  <Words>2514</Words>
  <Application>Microsoft Office PowerPoint</Application>
  <PresentationFormat>와이드스크린</PresentationFormat>
  <Paragraphs>332</Paragraphs>
  <Slides>32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39" baseType="lpstr">
      <vt:lpstr>KoPubWorld돋움체 Bold</vt:lpstr>
      <vt:lpstr>KoPubWorld돋움체 Light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김 정숙</cp:lastModifiedBy>
  <cp:revision>99</cp:revision>
  <dcterms:created xsi:type="dcterms:W3CDTF">2020-08-11T12:02:34Z</dcterms:created>
  <dcterms:modified xsi:type="dcterms:W3CDTF">2020-08-27T02:22:29Z</dcterms:modified>
</cp:coreProperties>
</file>